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24"/>
  </p:notesMasterIdLst>
  <p:sldIdLst>
    <p:sldId id="672" r:id="rId3"/>
    <p:sldId id="696" r:id="rId4"/>
    <p:sldId id="699" r:id="rId5"/>
    <p:sldId id="559" r:id="rId6"/>
    <p:sldId id="651" r:id="rId7"/>
    <p:sldId id="712" r:id="rId8"/>
    <p:sldId id="700" r:id="rId9"/>
    <p:sldId id="713" r:id="rId10"/>
    <p:sldId id="714" r:id="rId11"/>
    <p:sldId id="715" r:id="rId12"/>
    <p:sldId id="729" r:id="rId13"/>
    <p:sldId id="737" r:id="rId14"/>
    <p:sldId id="736" r:id="rId15"/>
    <p:sldId id="653" r:id="rId16"/>
    <p:sldId id="716" r:id="rId17"/>
    <p:sldId id="732" r:id="rId18"/>
    <p:sldId id="733" r:id="rId19"/>
    <p:sldId id="735" r:id="rId20"/>
    <p:sldId id="723" r:id="rId21"/>
    <p:sldId id="724" r:id="rId22"/>
    <p:sldId id="698"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9"/>
            <p14:sldId id="559"/>
            <p14:sldId id="651"/>
            <p14:sldId id="712"/>
            <p14:sldId id="700"/>
            <p14:sldId id="713"/>
            <p14:sldId id="714"/>
            <p14:sldId id="715"/>
            <p14:sldId id="729"/>
            <p14:sldId id="737"/>
            <p14:sldId id="736"/>
            <p14:sldId id="653"/>
            <p14:sldId id="716"/>
            <p14:sldId id="732"/>
            <p14:sldId id="733"/>
            <p14:sldId id="735"/>
            <p14:sldId id="723"/>
            <p14:sldId id="724"/>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0" autoAdjust="0"/>
    <p:restoredTop sz="79874" autoAdjust="0"/>
  </p:normalViewPr>
  <p:slideViewPr>
    <p:cSldViewPr snapToGrid="0">
      <p:cViewPr varScale="1">
        <p:scale>
          <a:sx n="72" d="100"/>
          <a:sy n="72" d="100"/>
        </p:scale>
        <p:origin x="758" y="67"/>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2020/11/14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a:t>
            </a:r>
            <a:r>
              <a:rPr lang="zh-CN" altLang="en-US" dirty="0">
                <a:solidFill>
                  <a:prstClr val="black"/>
                </a:solidFill>
                <a:latin typeface="Arial"/>
                <a:ea typeface="Microsoft YaHei"/>
              </a:rPr>
              <a:t>前导码中所有</a:t>
            </a:r>
            <a:r>
              <a:rPr lang="en-US" altLang="zh-CN" dirty="0">
                <a:solidFill>
                  <a:prstClr val="black"/>
                </a:solidFill>
                <a:latin typeface="Arial"/>
                <a:ea typeface="Microsoft YaHei"/>
              </a:rPr>
              <a:t>upchirp</a:t>
            </a:r>
            <a:r>
              <a:rPr lang="zh-CN" altLang="en-US" dirty="0">
                <a:solidFill>
                  <a:prstClr val="black"/>
                </a:solidFill>
                <a:latin typeface="Arial"/>
                <a:ea typeface="Microsoft YaHei"/>
              </a:rPr>
              <a:t>的频谱系数的平均值</a:t>
            </a:r>
            <a:r>
              <a:rPr lang="zh-CN" altLang="en-US" dirty="0"/>
              <a:t>代表累计有效载荷中频谱系数参考值：根据</a:t>
            </a:r>
            <a:r>
              <a:rPr lang="zh-CN" altLang="en-US" dirty="0">
                <a:solidFill>
                  <a:prstClr val="black"/>
                </a:solidFill>
                <a:latin typeface="Arial"/>
                <a:ea typeface="Microsoft YaHei"/>
              </a:rPr>
              <a:t>频谱中连续不断的拥有相同频率、频谱系数的符号找到</a:t>
            </a:r>
            <a:r>
              <a:rPr lang="en-US" altLang="zh-CN" dirty="0" err="1">
                <a:solidFill>
                  <a:prstClr val="black"/>
                </a:solidFill>
                <a:latin typeface="Arial"/>
                <a:ea typeface="Microsoft YaHei"/>
              </a:rPr>
              <a:t>LoRa</a:t>
            </a:r>
            <a:r>
              <a:rPr lang="zh-CN" altLang="en-US" dirty="0">
                <a:solidFill>
                  <a:prstClr val="black"/>
                </a:solidFill>
                <a:latin typeface="Arial"/>
                <a:ea typeface="Microsoft YaHei"/>
              </a:rPr>
              <a:t>前导码，从而找到符号边界</a:t>
            </a:r>
            <a:endParaRPr lang="en-US" altLang="zh-CN" dirty="0"/>
          </a:p>
          <a:p>
            <a:endParaRPr lang="en-US" altLang="zh-CN" dirty="0"/>
          </a:p>
          <a:p>
            <a:r>
              <a:rPr lang="en-US" altLang="zh-CN" dirty="0"/>
              <a:t>(6)</a:t>
            </a:r>
            <a:r>
              <a:rPr lang="zh-CN" altLang="en-US" dirty="0"/>
              <a:t>第一个参数代表有效载荷中累计频谱系数参考值；前两个参数合在一起代表累计频谱系数理论值、最后一个参数代表累计频谱系数实际值；选出窗口中所有顶峰中误差最小的对应的作为目标符号，滑动窗口与下一个符号边界对齐，当窗口滑动完整个包结束，选出所有误差最小的符号</a:t>
            </a:r>
            <a:endParaRPr lang="en-US" altLang="zh-CN" dirty="0"/>
          </a:p>
          <a:p>
            <a:endParaRPr lang="en-US" altLang="zh-CN" dirty="0"/>
          </a:p>
          <a:p>
            <a:r>
              <a:rPr lang="zh-CN" altLang="en-US" dirty="0"/>
              <a:t>频谱泄露：在</a:t>
            </a:r>
            <a:r>
              <a:rPr lang="en-US" altLang="zh-CN" dirty="0"/>
              <a:t>FFT</a:t>
            </a:r>
            <a:r>
              <a:rPr lang="zh-CN" altLang="en-US"/>
              <a:t>中加窗口产生的一种不好的现象，可以选择不同的窗口来避免</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2812613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a:t>
            </a:r>
            <a:r>
              <a:rPr lang="zh-CN" altLang="en-US" dirty="0">
                <a:solidFill>
                  <a:prstClr val="black"/>
                </a:solidFill>
                <a:latin typeface="Arial"/>
                <a:ea typeface="Microsoft YaHei"/>
              </a:rPr>
              <a:t>前导码中所有</a:t>
            </a:r>
            <a:r>
              <a:rPr lang="en-US" altLang="zh-CN" dirty="0">
                <a:solidFill>
                  <a:prstClr val="black"/>
                </a:solidFill>
                <a:latin typeface="Arial"/>
                <a:ea typeface="Microsoft YaHei"/>
              </a:rPr>
              <a:t>upchirp</a:t>
            </a:r>
            <a:r>
              <a:rPr lang="zh-CN" altLang="en-US" dirty="0">
                <a:solidFill>
                  <a:prstClr val="black"/>
                </a:solidFill>
                <a:latin typeface="Arial"/>
                <a:ea typeface="Microsoft YaHei"/>
              </a:rPr>
              <a:t>的频谱系数的平均值</a:t>
            </a:r>
            <a:r>
              <a:rPr lang="zh-CN" altLang="en-US" dirty="0"/>
              <a:t>代表累计有效载荷中频谱系数参考值：根据</a:t>
            </a:r>
            <a:r>
              <a:rPr lang="zh-CN" altLang="en-US" dirty="0">
                <a:solidFill>
                  <a:prstClr val="black"/>
                </a:solidFill>
                <a:latin typeface="Arial"/>
                <a:ea typeface="Microsoft YaHei"/>
              </a:rPr>
              <a:t>频谱中连续不断的拥有相同频率、频谱系数的符号找到</a:t>
            </a:r>
            <a:r>
              <a:rPr lang="en-US" altLang="zh-CN" dirty="0" err="1">
                <a:solidFill>
                  <a:prstClr val="black"/>
                </a:solidFill>
                <a:latin typeface="Arial"/>
                <a:ea typeface="Microsoft YaHei"/>
              </a:rPr>
              <a:t>LoRa</a:t>
            </a:r>
            <a:r>
              <a:rPr lang="zh-CN" altLang="en-US" dirty="0">
                <a:solidFill>
                  <a:prstClr val="black"/>
                </a:solidFill>
                <a:latin typeface="Arial"/>
                <a:ea typeface="Microsoft YaHei"/>
              </a:rPr>
              <a:t>前导码，从而找到符号边界</a:t>
            </a:r>
            <a:endParaRPr lang="en-US" altLang="zh-CN" dirty="0"/>
          </a:p>
          <a:p>
            <a:endParaRPr lang="en-US" altLang="zh-CN" dirty="0"/>
          </a:p>
          <a:p>
            <a:r>
              <a:rPr lang="en-US" altLang="zh-CN" dirty="0"/>
              <a:t>(6)</a:t>
            </a:r>
            <a:r>
              <a:rPr lang="zh-CN" altLang="en-US" dirty="0"/>
              <a:t>第一个参数代表有效载荷中累计频谱系数参考值；前两个参数合在一起代表累计频谱系数理论值、最后一个参数代表累计频谱系数实际值；选出窗口中所有顶峰中误差最小的对应的作为目标符号，滑动窗口与下一个符号边界对齐，当窗口滑动完整个包结束，选出所有误差最小的符号</a:t>
            </a:r>
            <a:endParaRPr lang="en-US" altLang="zh-CN" dirty="0"/>
          </a:p>
          <a:p>
            <a:endParaRPr lang="en-US" altLang="zh-CN" dirty="0"/>
          </a:p>
          <a:p>
            <a:r>
              <a:rPr lang="zh-CN" altLang="en-US" dirty="0"/>
              <a:t>频谱泄露：在</a:t>
            </a:r>
            <a:r>
              <a:rPr lang="en-US" altLang="zh-CN" dirty="0"/>
              <a:t>FFT</a:t>
            </a:r>
            <a:r>
              <a:rPr lang="zh-CN" altLang="en-US"/>
              <a:t>中加窗口产生的一种不好的现象，可以选择不同的窗口来避免</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180669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a:t>
            </a:r>
            <a:r>
              <a:rPr lang="zh-CN" altLang="en-US" dirty="0">
                <a:solidFill>
                  <a:prstClr val="black"/>
                </a:solidFill>
                <a:latin typeface="Arial"/>
                <a:ea typeface="Microsoft YaHei"/>
              </a:rPr>
              <a:t>前导码中所有</a:t>
            </a:r>
            <a:r>
              <a:rPr lang="en-US" altLang="zh-CN" dirty="0">
                <a:solidFill>
                  <a:prstClr val="black"/>
                </a:solidFill>
                <a:latin typeface="Arial"/>
                <a:ea typeface="Microsoft YaHei"/>
              </a:rPr>
              <a:t>upchirp</a:t>
            </a:r>
            <a:r>
              <a:rPr lang="zh-CN" altLang="en-US" dirty="0">
                <a:solidFill>
                  <a:prstClr val="black"/>
                </a:solidFill>
                <a:latin typeface="Arial"/>
                <a:ea typeface="Microsoft YaHei"/>
              </a:rPr>
              <a:t>的频谱系数的平均值</a:t>
            </a:r>
            <a:r>
              <a:rPr lang="zh-CN" altLang="en-US" dirty="0"/>
              <a:t>代表累计有效载荷中频谱系数参考值：根据</a:t>
            </a:r>
            <a:r>
              <a:rPr lang="zh-CN" altLang="en-US" dirty="0">
                <a:solidFill>
                  <a:prstClr val="black"/>
                </a:solidFill>
                <a:latin typeface="Arial"/>
                <a:ea typeface="Microsoft YaHei"/>
              </a:rPr>
              <a:t>频谱中连续不断的拥有相同频率、频谱系数的符号找到</a:t>
            </a:r>
            <a:r>
              <a:rPr lang="en-US" altLang="zh-CN" dirty="0" err="1">
                <a:solidFill>
                  <a:prstClr val="black"/>
                </a:solidFill>
                <a:latin typeface="Arial"/>
                <a:ea typeface="Microsoft YaHei"/>
              </a:rPr>
              <a:t>LoRa</a:t>
            </a:r>
            <a:r>
              <a:rPr lang="zh-CN" altLang="en-US" dirty="0">
                <a:solidFill>
                  <a:prstClr val="black"/>
                </a:solidFill>
                <a:latin typeface="Arial"/>
                <a:ea typeface="Microsoft YaHei"/>
              </a:rPr>
              <a:t>前导码，从而找到符号边界</a:t>
            </a:r>
            <a:endParaRPr lang="en-US" altLang="zh-CN" dirty="0"/>
          </a:p>
          <a:p>
            <a:endParaRPr lang="en-US" altLang="zh-CN" dirty="0"/>
          </a:p>
          <a:p>
            <a:r>
              <a:rPr lang="en-US" altLang="zh-CN" dirty="0"/>
              <a:t>(6)</a:t>
            </a:r>
            <a:r>
              <a:rPr lang="zh-CN" altLang="en-US" dirty="0"/>
              <a:t>第一个参数代表有效载荷中累计频谱系数参考值；前两个参数合在一起代表累计频谱系数理论值、最后一个参数代表累计频谱系数实际值；选出窗口中所有顶峰中误差最小的对应的作为目标符号，滑动窗口与下一个符号边界对齐，当窗口滑动完整个包结束，选出所有误差最小的符号</a:t>
            </a:r>
            <a:endParaRPr lang="en-US" altLang="zh-CN" dirty="0"/>
          </a:p>
          <a:p>
            <a:endParaRPr lang="en-US" altLang="zh-CN" dirty="0"/>
          </a:p>
          <a:p>
            <a:r>
              <a:rPr lang="zh-CN" altLang="en-US" dirty="0"/>
              <a:t>频谱泄露：在</a:t>
            </a:r>
            <a:r>
              <a:rPr lang="en-US" altLang="zh-CN" dirty="0"/>
              <a:t>FFT</a:t>
            </a:r>
            <a:r>
              <a:rPr lang="zh-CN" altLang="en-US"/>
              <a:t>中加窗口产生的一种不好的现象，可以选择不同的窗口来避免</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4166749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Dell XPS13</a:t>
            </a:r>
            <a:r>
              <a:rPr lang="zh-CN" altLang="en-US" dirty="0"/>
              <a:t>使用</a:t>
            </a:r>
            <a:r>
              <a:rPr lang="en-US" altLang="zh-CN" b="0" dirty="0"/>
              <a:t>Gnu-Radio</a:t>
            </a:r>
            <a:r>
              <a:rPr lang="zh-CN" altLang="en-US" b="0" dirty="0"/>
              <a:t>控制</a:t>
            </a:r>
            <a:r>
              <a:rPr lang="en-US" altLang="zh-CN" b="0" dirty="0"/>
              <a:t>USRP B210</a:t>
            </a:r>
            <a:r>
              <a:rPr lang="zh-CN" altLang="en-US" b="0" dirty="0"/>
              <a:t>作为基站</a:t>
            </a:r>
            <a:endParaRPr lang="en-US" altLang="zh-CN" b="0" dirty="0"/>
          </a:p>
          <a:p>
            <a:r>
              <a:rPr lang="zh-CN" altLang="en-US" b="0" dirty="0"/>
              <a:t>节点使用</a:t>
            </a:r>
            <a:r>
              <a:rPr lang="en-US" altLang="zh-CN" b="0" dirty="0"/>
              <a:t>STM32</a:t>
            </a:r>
            <a:r>
              <a:rPr lang="zh-CN" altLang="en-US" b="0" dirty="0"/>
              <a:t>控制，</a:t>
            </a:r>
            <a:r>
              <a:rPr lang="en-US" altLang="zh-CN" b="0" dirty="0"/>
              <a:t>sx1278</a:t>
            </a:r>
            <a:r>
              <a:rPr lang="zh-CN" altLang="en-US" b="0" dirty="0"/>
              <a:t>发射频率</a:t>
            </a:r>
            <a:endParaRPr lang="en-US" altLang="zh-CN" b="0" dirty="0"/>
          </a:p>
          <a:p>
            <a:r>
              <a:rPr lang="en-US" altLang="zh-CN" b="0" dirty="0"/>
              <a:t>MATLAB</a:t>
            </a:r>
            <a:r>
              <a:rPr lang="zh-CN" altLang="en-US" b="0" dirty="0"/>
              <a:t>信号处理</a:t>
            </a:r>
            <a:endParaRPr lang="en-US" altLang="zh-CN" b="0" dirty="0"/>
          </a:p>
          <a:p>
            <a:endParaRPr lang="en-US" altLang="zh-CN" b="0" dirty="0"/>
          </a:p>
          <a:p>
            <a:r>
              <a:rPr lang="zh-CN" altLang="en-US" b="0" dirty="0"/>
              <a:t>室外：东南大学九龙湖校区操场和过道</a:t>
            </a:r>
            <a:endParaRPr lang="en-US" altLang="zh-CN" b="0" dirty="0"/>
          </a:p>
          <a:p>
            <a:r>
              <a:rPr lang="zh-CN" altLang="en-US" b="0" dirty="0"/>
              <a:t>室内：实验楼</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4132468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SCLoRa</a:t>
            </a:r>
            <a:r>
              <a:rPr lang="zh-CN" altLang="en-US" dirty="0"/>
              <a:t>：本文</a:t>
            </a:r>
            <a:endParaRPr lang="en-US" altLang="zh-CN" dirty="0"/>
          </a:p>
          <a:p>
            <a:r>
              <a:rPr lang="en-US" altLang="zh-CN" dirty="0" err="1"/>
              <a:t>Ftrack</a:t>
            </a:r>
            <a:r>
              <a:rPr lang="zh-CN" altLang="en-US" dirty="0"/>
              <a:t>：</a:t>
            </a:r>
            <a:r>
              <a:rPr lang="en-US" altLang="zh-CN" dirty="0"/>
              <a:t>the-state-of-art (SOTA)</a:t>
            </a:r>
          </a:p>
          <a:p>
            <a:r>
              <a:rPr lang="en-US" altLang="zh-CN" dirty="0" err="1"/>
              <a:t>LoRA</a:t>
            </a:r>
            <a:r>
              <a:rPr lang="zh-CN" altLang="en-US" dirty="0"/>
              <a:t>：最基础的</a:t>
            </a:r>
            <a:endParaRPr lang="en-US" altLang="zh-CN" dirty="0"/>
          </a:p>
          <a:p>
            <a:r>
              <a:rPr lang="zh-CN" altLang="en-US" dirty="0"/>
              <a:t>指标：吞吐量</a:t>
            </a:r>
            <a:endParaRPr lang="en-US" altLang="zh-CN" dirty="0"/>
          </a:p>
          <a:p>
            <a:endParaRPr lang="en-US" altLang="zh-CN" dirty="0"/>
          </a:p>
          <a:p>
            <a:r>
              <a:rPr lang="en-US" altLang="zh-CN" dirty="0"/>
              <a:t>Figure 9</a:t>
            </a:r>
            <a:r>
              <a:rPr lang="zh-CN" altLang="en-US" dirty="0"/>
              <a:t>：当节点数和传输包数增加时，严重的冲突会导致</a:t>
            </a:r>
            <a:r>
              <a:rPr lang="en-US" altLang="zh-CN" dirty="0" err="1"/>
              <a:t>LoRa</a:t>
            </a:r>
            <a:r>
              <a:rPr lang="zh-CN" altLang="en-US" dirty="0"/>
              <a:t>的吞吐量显著降低；</a:t>
            </a:r>
            <a:endParaRPr lang="en-US" altLang="zh-CN" dirty="0"/>
          </a:p>
          <a:p>
            <a:endParaRPr lang="en-US" altLang="zh-CN" dirty="0"/>
          </a:p>
          <a:p>
            <a:r>
              <a:rPr lang="en-US" altLang="zh-CN" dirty="0"/>
              <a:t>Figure 10</a:t>
            </a:r>
            <a:r>
              <a:rPr lang="zh-CN" altLang="en-US" dirty="0"/>
              <a:t>：在低信噪比情况下，频率提取不太准确，这使得解决碰撞更加困难</a:t>
            </a:r>
            <a:endParaRPr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2219034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11(a)</a:t>
            </a:r>
            <a:r>
              <a:rPr lang="zh-CN" altLang="en-US" dirty="0"/>
              <a:t>：如果实际环境中的设备被设置为</a:t>
            </a:r>
            <a:r>
              <a:rPr lang="en-US" altLang="zh-CN" dirty="0"/>
              <a:t>2%</a:t>
            </a:r>
            <a:r>
              <a:rPr lang="zh-CN" altLang="en-US" dirty="0"/>
              <a:t>的占空比，那么图中三个不同的占空比可以代表网络中的</a:t>
            </a:r>
            <a:r>
              <a:rPr lang="en-US" altLang="zh-CN" dirty="0"/>
              <a:t>100</a:t>
            </a:r>
            <a:r>
              <a:rPr lang="zh-CN" altLang="en-US" dirty="0"/>
              <a:t>、</a:t>
            </a:r>
            <a:r>
              <a:rPr lang="en-US" altLang="zh-CN" dirty="0"/>
              <a:t>200</a:t>
            </a:r>
            <a:r>
              <a:rPr lang="zh-CN" altLang="en-US" dirty="0"/>
              <a:t>和</a:t>
            </a:r>
            <a:r>
              <a:rPr lang="en-US" altLang="zh-CN" dirty="0"/>
              <a:t>400</a:t>
            </a:r>
            <a:r>
              <a:rPr lang="zh-CN" altLang="en-US" dirty="0"/>
              <a:t>个设备进行并发传输</a:t>
            </a:r>
            <a:endParaRPr lang="en-US" altLang="zh-CN" dirty="0"/>
          </a:p>
          <a:p>
            <a:endParaRPr lang="en-US" altLang="zh-CN" dirty="0"/>
          </a:p>
          <a:p>
            <a:r>
              <a:rPr lang="en-US" altLang="zh-CN" dirty="0"/>
              <a:t>Figure 11(b)</a:t>
            </a:r>
            <a:r>
              <a:rPr lang="zh-CN" altLang="en-US" dirty="0"/>
              <a:t>：网关与终端节点距离增大，</a:t>
            </a:r>
            <a:r>
              <a:rPr lang="en-US" altLang="zh-CN" dirty="0" err="1"/>
              <a:t>LoRa</a:t>
            </a:r>
            <a:r>
              <a:rPr lang="zh-CN" altLang="en-US" dirty="0"/>
              <a:t>信号衰减</a:t>
            </a:r>
            <a:endParaRPr lang="en-US" altLang="zh-CN" dirty="0"/>
          </a:p>
          <a:p>
            <a:endParaRPr lang="en-US" altLang="zh-CN" dirty="0"/>
          </a:p>
          <a:p>
            <a:r>
              <a:rPr lang="en-US" altLang="zh-CN" dirty="0"/>
              <a:t>Figure 13</a:t>
            </a:r>
            <a:r>
              <a:rPr lang="zh-CN" altLang="en-US" dirty="0"/>
              <a:t>：</a:t>
            </a:r>
            <a:r>
              <a:rPr lang="en-US" altLang="zh-CN" dirty="0"/>
              <a:t>SRR</a:t>
            </a:r>
            <a:r>
              <a:rPr lang="zh-CN" altLang="en-US" dirty="0"/>
              <a:t>：</a:t>
            </a:r>
            <a:r>
              <a:rPr lang="en-US" altLang="zh-CN" dirty="0"/>
              <a:t>symbol reception rate</a:t>
            </a:r>
            <a:r>
              <a:rPr lang="zh-CN" altLang="en-US" dirty="0"/>
              <a:t>；带宽越大，符号持续时间越短，信号碰撞越少；较小的</a:t>
            </a:r>
            <a:r>
              <a:rPr lang="en-US" altLang="zh-CN" dirty="0"/>
              <a:t>SF</a:t>
            </a:r>
            <a:r>
              <a:rPr lang="zh-CN" altLang="en-US" dirty="0"/>
              <a:t>会导致较小的符号持续时间和较小的占空比，从而减少信号冲突；</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1181374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11(c)</a:t>
            </a:r>
            <a:r>
              <a:rPr lang="zh-CN" altLang="en-US" dirty="0"/>
              <a:t>：不断增加冲突节点数，为了确保冲突设置每个节点占空比高于</a:t>
            </a:r>
            <a:r>
              <a:rPr lang="en-US" altLang="zh-CN" dirty="0"/>
              <a:t>50%</a:t>
            </a:r>
            <a:r>
              <a:rPr lang="zh-CN" altLang="en-US" dirty="0"/>
              <a:t>；通过测量基站的符号接收速率（</a:t>
            </a:r>
            <a:r>
              <a:rPr lang="en-US" altLang="zh-CN" dirty="0"/>
              <a:t>SRR</a:t>
            </a:r>
            <a:r>
              <a:rPr lang="zh-CN" altLang="en-US" dirty="0"/>
              <a:t>）来评估解决冲突的能力；高占空比的发射信号，碰撞信号的边界会比较接近，特别是当碰撞节点数目增加时。由于</a:t>
            </a:r>
            <a:r>
              <a:rPr lang="en-US" altLang="zh-CN" dirty="0" err="1"/>
              <a:t>SCLoRa</a:t>
            </a:r>
            <a:r>
              <a:rPr lang="zh-CN" altLang="en-US" dirty="0"/>
              <a:t>考虑了二维的频偏和功率信息，因此在这种符号混合的情况下更容易区分符号</a:t>
            </a:r>
            <a:endParaRPr lang="en-US" altLang="zh-CN" dirty="0"/>
          </a:p>
          <a:p>
            <a:endParaRPr lang="en-US" altLang="zh-CN" dirty="0"/>
          </a:p>
          <a:p>
            <a:r>
              <a:rPr lang="en-US" altLang="zh-CN" dirty="0"/>
              <a:t>Table III</a:t>
            </a:r>
            <a:r>
              <a:rPr lang="zh-CN" altLang="en-US" dirty="0"/>
              <a:t>：计算开销随着节点总数的增加而增加。</a:t>
            </a:r>
            <a:r>
              <a:rPr lang="en-US" altLang="zh-CN" dirty="0" err="1"/>
              <a:t>SCLoRa</a:t>
            </a:r>
            <a:r>
              <a:rPr lang="zh-CN" altLang="en-US" dirty="0"/>
              <a:t>的计算开销平均比</a:t>
            </a:r>
            <a:r>
              <a:rPr lang="en-US" altLang="zh-CN" dirty="0" err="1"/>
              <a:t>FTrack</a:t>
            </a:r>
            <a:r>
              <a:rPr lang="zh-CN" altLang="en-US" dirty="0"/>
              <a:t>低</a:t>
            </a:r>
            <a:r>
              <a:rPr lang="en-US" altLang="zh-CN" dirty="0"/>
              <a:t>69.87%</a:t>
            </a:r>
          </a:p>
          <a:p>
            <a:r>
              <a:rPr lang="en-US" altLang="zh-CN" dirty="0"/>
              <a:t>Table IV</a:t>
            </a:r>
            <a:r>
              <a:rPr lang="zh-CN" altLang="en-US" dirty="0"/>
              <a:t>：不同数量并发</a:t>
            </a:r>
            <a:r>
              <a:rPr lang="en-US" altLang="zh-CN" dirty="0" err="1"/>
              <a:t>LoRa</a:t>
            </a:r>
            <a:r>
              <a:rPr lang="zh-CN" altLang="en-US" dirty="0"/>
              <a:t>节点传输成功一个</a:t>
            </a:r>
            <a:r>
              <a:rPr lang="en-US" altLang="zh-CN" dirty="0" err="1"/>
              <a:t>LoRa</a:t>
            </a:r>
            <a:r>
              <a:rPr lang="zh-CN" altLang="en-US" dirty="0"/>
              <a:t>包的能耗；当并发传输数为</a:t>
            </a:r>
            <a:r>
              <a:rPr lang="en-US" altLang="zh-CN" dirty="0"/>
              <a:t>4</a:t>
            </a:r>
            <a:r>
              <a:rPr lang="zh-CN" altLang="en-US" dirty="0"/>
              <a:t>时，</a:t>
            </a:r>
            <a:r>
              <a:rPr lang="en-US" altLang="zh-CN" dirty="0" err="1"/>
              <a:t>SCLoRa</a:t>
            </a:r>
            <a:r>
              <a:rPr lang="zh-CN" altLang="en-US" dirty="0"/>
              <a:t>的能耗比</a:t>
            </a:r>
            <a:r>
              <a:rPr lang="en-US" altLang="zh-CN" dirty="0" err="1"/>
              <a:t>FTrack</a:t>
            </a:r>
            <a:r>
              <a:rPr lang="zh-CN" altLang="en-US" dirty="0"/>
              <a:t>低</a:t>
            </a:r>
            <a:r>
              <a:rPr lang="en-US" altLang="zh-CN" dirty="0"/>
              <a:t>56.46%</a:t>
            </a:r>
          </a:p>
          <a:p>
            <a:endParaRPr lang="en-US" altLang="zh-CN" dirty="0"/>
          </a:p>
          <a:p>
            <a:r>
              <a:rPr lang="en-US" altLang="zh-CN" dirty="0"/>
              <a:t>Figure 11(d) + Figure14</a:t>
            </a:r>
            <a:r>
              <a:rPr lang="zh-CN" altLang="en-US" dirty="0"/>
              <a:t>：</a:t>
            </a:r>
            <a:r>
              <a:rPr lang="en-US" altLang="zh-CN" dirty="0"/>
              <a:t>Fluctuation ratio</a:t>
            </a:r>
            <a:r>
              <a:rPr lang="zh-CN" altLang="en-US" dirty="0"/>
              <a:t>表示频谱系数实际值与理论值的误差</a:t>
            </a:r>
            <a:r>
              <a:rPr lang="zh-CN" altLang="en-US"/>
              <a:t>比；信噪比越低，频谱系数稳定性越低</a:t>
            </a:r>
            <a:endParaRPr lang="en-US" altLang="zh-CN" dirty="0"/>
          </a:p>
          <a:p>
            <a:r>
              <a:rPr lang="en-US" altLang="zh-CN" dirty="0"/>
              <a:t>Figure 14</a:t>
            </a:r>
            <a:r>
              <a:rPr lang="zh-CN" altLang="en-US" dirty="0"/>
              <a:t>：窗口滑动时，频谱系数的稳定性在使用小窗口时的频谱系数稳定性最高，几乎都小于</a:t>
            </a:r>
            <a:r>
              <a:rPr lang="en-US" altLang="zh-CN" dirty="0"/>
              <a:t>0.2</a:t>
            </a:r>
            <a:r>
              <a:rPr lang="zh-CN" altLang="en-US" dirty="0"/>
              <a:t>，其次是中窗口（</a:t>
            </a:r>
            <a:r>
              <a:rPr lang="en-US" altLang="zh-CN" dirty="0"/>
              <a:t>0.4</a:t>
            </a:r>
            <a:r>
              <a:rPr lang="zh-CN" altLang="en-US" dirty="0"/>
              <a:t>），最后是大窗口（</a:t>
            </a:r>
            <a:r>
              <a:rPr lang="en-US" altLang="zh-CN" dirty="0"/>
              <a:t>0.6</a:t>
            </a:r>
            <a:r>
              <a:rPr lang="zh-CN" altLang="en-US" dirty="0"/>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2730020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5501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798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spcBef>
                <a:spcPts val="0"/>
              </a:spcBef>
            </a:pPr>
            <a:r>
              <a:rPr lang="en-US" altLang="zh-CN" sz="1200" b="0" dirty="0" err="1">
                <a:solidFill>
                  <a:prstClr val="black"/>
                </a:solidFill>
                <a:latin typeface="Arial"/>
              </a:rPr>
              <a:t>LoRa</a:t>
            </a:r>
            <a:r>
              <a:rPr lang="zh-CN" altLang="en-US" sz="1200" b="0" dirty="0">
                <a:solidFill>
                  <a:prstClr val="black"/>
                </a:solidFill>
                <a:latin typeface="Arial"/>
              </a:rPr>
              <a:t>终端节点无法部署复杂的</a:t>
            </a:r>
            <a:r>
              <a:rPr lang="en-US" altLang="zh-CN" sz="1200" b="0" dirty="0">
                <a:solidFill>
                  <a:prstClr val="black"/>
                </a:solidFill>
                <a:latin typeface="Arial"/>
              </a:rPr>
              <a:t>MAC</a:t>
            </a:r>
            <a:r>
              <a:rPr lang="zh-CN" altLang="en-US" sz="1200" b="0" dirty="0">
                <a:solidFill>
                  <a:prstClr val="black"/>
                </a:solidFill>
                <a:latin typeface="Arial"/>
              </a:rPr>
              <a:t>方法：依赖于整个通信的要求、开销随着网络规模增大而增大</a:t>
            </a:r>
            <a:endParaRPr lang="en-US" altLang="zh-CN" sz="1200" b="0" dirty="0">
              <a:solidFill>
                <a:prstClr val="black"/>
              </a:solidFill>
              <a:latin typeface="Arial"/>
            </a:endParaRPr>
          </a:p>
          <a:p>
            <a:pPr lvl="0" algn="l">
              <a:spcBef>
                <a:spcPts val="0"/>
              </a:spcBef>
            </a:pPr>
            <a:endParaRPr lang="en-US" altLang="zh-CN" sz="1200" b="0" dirty="0">
              <a:solidFill>
                <a:prstClr val="black"/>
              </a:solidFill>
              <a:latin typeface="Arial"/>
            </a:endParaRPr>
          </a:p>
          <a:p>
            <a:pPr lvl="0" algn="l">
              <a:spcBef>
                <a:spcPts val="0"/>
              </a:spcBef>
            </a:pPr>
            <a:r>
              <a:rPr lang="zh-CN" altLang="en-US" sz="1200" b="0" dirty="0">
                <a:solidFill>
                  <a:prstClr val="black"/>
                </a:solidFill>
                <a:latin typeface="Arial"/>
              </a:rPr>
              <a:t>单一物理特性对于分离突发性</a:t>
            </a:r>
            <a:r>
              <a:rPr lang="en-US" altLang="zh-CN" sz="1200" b="0" dirty="0" err="1">
                <a:solidFill>
                  <a:prstClr val="black"/>
                </a:solidFill>
                <a:latin typeface="Arial"/>
              </a:rPr>
              <a:t>LoRa</a:t>
            </a:r>
            <a:r>
              <a:rPr lang="zh-CN" altLang="en-US" sz="1200" b="0" dirty="0">
                <a:solidFill>
                  <a:prstClr val="black"/>
                </a:solidFill>
                <a:latin typeface="Arial"/>
              </a:rPr>
              <a:t>传输信号来说精细度不够</a:t>
            </a:r>
            <a:endParaRPr lang="en-US" altLang="zh-CN" sz="1200" b="0" dirty="0">
              <a:solidFill>
                <a:prstClr val="black"/>
              </a:solidFill>
              <a:latin typeface="Arial"/>
            </a:endParaRPr>
          </a:p>
          <a:p>
            <a:pPr lvl="0" algn="l">
              <a:spcBef>
                <a:spcPts val="0"/>
              </a:spcBef>
            </a:pPr>
            <a:endParaRPr lang="en-US" altLang="zh-CN" sz="1200" b="0" dirty="0">
              <a:solidFill>
                <a:prstClr val="black"/>
              </a:solidFill>
              <a:latin typeface="Arial"/>
            </a:endParaRPr>
          </a:p>
          <a:p>
            <a:pPr lvl="0" algn="l">
              <a:spcBef>
                <a:spcPts val="0"/>
              </a:spcBef>
            </a:pPr>
            <a:r>
              <a:rPr lang="zh-CN" altLang="en-US" sz="1200" b="0" dirty="0">
                <a:solidFill>
                  <a:prstClr val="black"/>
                </a:solidFill>
                <a:latin typeface="Arial"/>
              </a:rPr>
              <a:t>多特性能够适应密集网络中的突发通信</a:t>
            </a:r>
            <a:endParaRPr lang="en-US" altLang="zh-CN" sz="1200" b="0" dirty="0">
              <a:solidFill>
                <a:prstClr val="black"/>
              </a:solidFill>
              <a:latin typeface="Arial"/>
            </a:endParaRPr>
          </a:p>
          <a:p>
            <a:pPr lvl="0" algn="l">
              <a:spcBef>
                <a:spcPts val="0"/>
              </a:spcBef>
            </a:pPr>
            <a:endParaRPr lang="en-US" altLang="zh-CN" sz="1200" b="0" dirty="0">
              <a:solidFill>
                <a:prstClr val="black"/>
              </a:solidFill>
              <a:latin typeface="Arial"/>
            </a:endParaRPr>
          </a:p>
          <a:p>
            <a:pPr lvl="0" algn="l">
              <a:spcBef>
                <a:spcPts val="0"/>
              </a:spcBef>
            </a:pPr>
            <a:r>
              <a:rPr lang="zh-CN" altLang="en-US" sz="1200" b="0" dirty="0">
                <a:solidFill>
                  <a:prstClr val="black"/>
                </a:solidFill>
                <a:latin typeface="Arial"/>
              </a:rPr>
              <a:t>频谱系数：也称为傅立叶级数系数，它是信号中每个谐波分量的大小的量度。</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(1)Upchirp</a:t>
            </a:r>
            <a:r>
              <a:rPr lang="zh-CN" altLang="en-US" dirty="0"/>
              <a:t>：频率随着时间线性增长；</a:t>
            </a:r>
            <a:r>
              <a:rPr lang="en-US" altLang="zh-CN" dirty="0"/>
              <a:t>Ap</a:t>
            </a:r>
            <a:r>
              <a:rPr lang="zh-CN" altLang="en-US" dirty="0"/>
              <a:t>表示符号</a:t>
            </a:r>
            <a:r>
              <a:rPr lang="en-US" altLang="zh-CN" dirty="0"/>
              <a:t>p</a:t>
            </a:r>
            <a:r>
              <a:rPr lang="zh-CN" altLang="en-US" dirty="0"/>
              <a:t>的信号幅度，−</a:t>
            </a:r>
            <a:r>
              <a:rPr lang="en-US" altLang="zh-CN" dirty="0" err="1"/>
              <a:t>fw</a:t>
            </a:r>
            <a:r>
              <a:rPr lang="zh-CN" altLang="en-US" dirty="0"/>
              <a:t>表示符号频率的下限。</a:t>
            </a:r>
            <a:r>
              <a:rPr lang="en-US" altLang="zh-CN" dirty="0"/>
              <a:t>n</a:t>
            </a:r>
            <a:r>
              <a:rPr lang="zh-CN" altLang="en-US" dirty="0"/>
              <a:t>是序列的索引，</a:t>
            </a:r>
            <a:r>
              <a:rPr lang="en-US" altLang="zh-CN" dirty="0"/>
              <a:t>N</a:t>
            </a:r>
            <a:r>
              <a:rPr lang="zh-CN" altLang="en-US" dirty="0"/>
              <a:t>表示一个符号的采样点总数。</a:t>
            </a:r>
            <a:r>
              <a:rPr lang="en-US" altLang="zh-CN" dirty="0"/>
              <a:t>f∆</a:t>
            </a:r>
            <a:r>
              <a:rPr lang="zh-CN" altLang="en-US" dirty="0"/>
              <a:t>是频率变化率，−</a:t>
            </a:r>
            <a:r>
              <a:rPr lang="en-US" altLang="zh-CN" dirty="0" err="1"/>
              <a:t>fw+pf</a:t>
            </a:r>
            <a:r>
              <a:rPr lang="en-US" altLang="zh-CN" dirty="0"/>
              <a:t>∆</a:t>
            </a:r>
            <a:r>
              <a:rPr lang="zh-CN" altLang="en-US" dirty="0"/>
              <a:t>表示符号</a:t>
            </a:r>
            <a:r>
              <a:rPr lang="en-US" altLang="zh-CN" dirty="0"/>
              <a:t>p</a:t>
            </a:r>
            <a:r>
              <a:rPr lang="zh-CN" altLang="en-US" dirty="0"/>
              <a:t>的初始频率</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(2)Downchirp</a:t>
            </a:r>
            <a:r>
              <a:rPr lang="zh-CN" altLang="en-US" dirty="0"/>
              <a:t>：频率随着时间线性减小；</a:t>
            </a:r>
            <a:r>
              <a:rPr lang="en-US" altLang="zh-CN" dirty="0" err="1"/>
              <a:t>fw</a:t>
            </a:r>
            <a:r>
              <a:rPr lang="zh-CN" altLang="en-US" dirty="0"/>
              <a:t>是初始频率，−</a:t>
            </a:r>
            <a:r>
              <a:rPr lang="en-US" altLang="zh-CN" dirty="0"/>
              <a:t>f∆</a:t>
            </a:r>
            <a:r>
              <a:rPr lang="zh-CN" altLang="en-US" dirty="0"/>
              <a:t>是频率变化率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解调</a:t>
            </a:r>
            <a:r>
              <a:rPr lang="en-US" altLang="zh-CN" dirty="0" err="1"/>
              <a:t>dechirp</a:t>
            </a:r>
            <a:r>
              <a:rPr lang="zh-CN" altLang="en-US" dirty="0"/>
              <a:t>：</a:t>
            </a:r>
            <a:r>
              <a:rPr lang="en-US" altLang="zh-CN" dirty="0"/>
              <a:t>upchirp</a:t>
            </a:r>
            <a:r>
              <a:rPr lang="zh-CN" altLang="en-US" dirty="0"/>
              <a:t>乘以一个幅度为</a:t>
            </a:r>
            <a:r>
              <a:rPr lang="en-US" altLang="zh-CN" dirty="0"/>
              <a:t>1</a:t>
            </a:r>
            <a:r>
              <a:rPr lang="zh-CN" altLang="en-US" dirty="0"/>
              <a:t>的标准</a:t>
            </a:r>
            <a:r>
              <a:rPr lang="en-US" altLang="zh-CN" dirty="0"/>
              <a:t>down chirp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采用不同</a:t>
            </a:r>
            <a:r>
              <a:rPr lang="en-US" altLang="zh-CN" dirty="0"/>
              <a:t>SF</a:t>
            </a:r>
            <a:r>
              <a:rPr lang="zh-CN" altLang="en-US" dirty="0"/>
              <a:t>的传输是正交的，不会相互干扰，但当大规模通信发生时难免有相同</a:t>
            </a:r>
            <a:r>
              <a:rPr lang="en-US" altLang="zh-CN" dirty="0"/>
              <a:t>SF</a:t>
            </a:r>
            <a:r>
              <a:rPr lang="zh-CN" altLang="en-US" dirty="0"/>
              <a:t>同时传输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Table 1</a:t>
            </a:r>
            <a:r>
              <a:rPr lang="zh-CN" altLang="en-US" dirty="0"/>
              <a:t>：与目前其他物理层方法的对比</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3887928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频谱系数：接收端信号经过</a:t>
            </a:r>
            <a:r>
              <a:rPr lang="en-US" altLang="zh-CN" dirty="0" err="1"/>
              <a:t>dechirp</a:t>
            </a:r>
            <a:r>
              <a:rPr lang="zh-CN" altLang="en-US" dirty="0"/>
              <a:t>与</a:t>
            </a:r>
            <a:r>
              <a:rPr lang="en-US" altLang="zh-CN" dirty="0"/>
              <a:t>FFT</a:t>
            </a:r>
            <a:r>
              <a:rPr lang="zh-CN" altLang="en-US" dirty="0"/>
              <a:t>后得到的数值</a:t>
            </a:r>
            <a:endParaRPr lang="en-US" altLang="zh-CN" dirty="0"/>
          </a:p>
          <a:p>
            <a:endParaRPr lang="en-US" altLang="zh-CN" dirty="0"/>
          </a:p>
          <a:p>
            <a:r>
              <a:rPr lang="en-US" altLang="zh-CN" dirty="0"/>
              <a:t>Figure (a)</a:t>
            </a:r>
            <a:r>
              <a:rPr lang="zh-CN" altLang="en-US" dirty="0"/>
              <a:t>：符号边界并不总是与窗口边界对齐，这会导致频率偏移；频率偏移由前导码检测时的</a:t>
            </a:r>
            <a:r>
              <a:rPr lang="en-US" altLang="zh-CN" dirty="0"/>
              <a:t>upchirp</a:t>
            </a:r>
            <a:r>
              <a:rPr lang="zh-CN" altLang="en-US" dirty="0"/>
              <a:t>频率偏移决定；只有在窗口内的符号序列能影响频谱系数；</a:t>
            </a:r>
            <a:endParaRPr lang="en-US" altLang="zh-CN" dirty="0"/>
          </a:p>
          <a:p>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频谱系数的考虑频率偏移的表示方法：</a:t>
            </a:r>
            <a:r>
              <a:rPr lang="en-US" altLang="zh-CN" dirty="0"/>
              <a:t>Ap[n]</a:t>
            </a:r>
            <a:r>
              <a:rPr lang="zh-CN" altLang="en-US" dirty="0"/>
              <a:t>为窗口内的</a:t>
            </a:r>
            <a:r>
              <a:rPr lang="en-US" altLang="zh-CN" dirty="0"/>
              <a:t>n</a:t>
            </a:r>
            <a:r>
              <a:rPr lang="zh-CN" altLang="en-US" dirty="0"/>
              <a:t>个采样点每个的振幅</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228417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3(b)</a:t>
            </a:r>
            <a:r>
              <a:rPr lang="zh-CN" altLang="en-US" dirty="0"/>
              <a:t>：由于动态信道衰落，实际频谱系数与理论值的区别</a:t>
            </a:r>
            <a:endParaRPr lang="en-US" altLang="zh-CN" dirty="0"/>
          </a:p>
          <a:p>
            <a:endParaRPr lang="en-US" altLang="zh-CN" dirty="0"/>
          </a:p>
          <a:p>
            <a:r>
              <a:rPr lang="en-US" altLang="zh-CN" dirty="0"/>
              <a:t>Figure 3(c)(d)</a:t>
            </a:r>
            <a:r>
              <a:rPr lang="zh-CN" altLang="en-US" dirty="0"/>
              <a:t>：同一数据包内两个不同符号有相同频谱系数：信号的振幅与时间偏移相同</a:t>
            </a:r>
            <a:endParaRPr lang="en-US" altLang="zh-CN" dirty="0"/>
          </a:p>
          <a:p>
            <a:endParaRPr lang="en-US" altLang="zh-CN" dirty="0"/>
          </a:p>
          <a:p>
            <a:r>
              <a:rPr lang="en-US" altLang="zh-CN" dirty="0"/>
              <a:t>Figure 4</a:t>
            </a:r>
            <a:r>
              <a:rPr lang="zh-CN" altLang="en-US" dirty="0"/>
              <a:t>：频谱系数相当稳定，且不同发射节点发出的不同；但</a:t>
            </a:r>
            <a:r>
              <a:rPr lang="en-US" altLang="zh-CN" dirty="0"/>
              <a:t>Node3</a:t>
            </a:r>
            <a:r>
              <a:rPr lang="zh-CN" altLang="en-US" dirty="0"/>
              <a:t>有些异常值与</a:t>
            </a:r>
            <a:r>
              <a:rPr lang="en-US" altLang="zh-CN" dirty="0"/>
              <a:t>Node1</a:t>
            </a:r>
            <a:r>
              <a:rPr lang="zh-CN" altLang="en-US" dirty="0"/>
              <a:t>相近，说明需要更复杂的方法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143100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累计频谱系数：频谱系数与振幅和频移有关，当频移发生改变时频谱系数随着改变；累计频谱系数其实是一系列不同时间不同频移的频谱系数；频移的范围为信号刚进窗口到离开窗口</a:t>
            </a:r>
            <a:endParaRPr lang="en-US" altLang="zh-CN" dirty="0"/>
          </a:p>
          <a:p>
            <a:endParaRPr lang="en-US" altLang="zh-CN" dirty="0"/>
          </a:p>
          <a:p>
            <a:r>
              <a:rPr lang="en-US" altLang="zh-CN" dirty="0"/>
              <a:t>Figure 5(a)(b)</a:t>
            </a:r>
            <a:r>
              <a:rPr lang="zh-CN" altLang="en-US" dirty="0"/>
              <a:t>：经过</a:t>
            </a:r>
            <a:r>
              <a:rPr lang="en-US" altLang="zh-CN" dirty="0"/>
              <a:t>5(a)</a:t>
            </a:r>
            <a:r>
              <a:rPr lang="zh-CN" altLang="en-US" dirty="0"/>
              <a:t>，</a:t>
            </a:r>
            <a:r>
              <a:rPr lang="en-US" altLang="zh-CN" dirty="0"/>
              <a:t>5(b)</a:t>
            </a:r>
            <a:r>
              <a:rPr lang="zh-CN" altLang="en-US" dirty="0"/>
              <a:t>是累计频谱系数与实际值的差距，非常之小；当频移逐渐增大，因为信号逐渐移出窗口、采样点减少，所以累计频谱系数减小</a:t>
            </a:r>
            <a:endParaRPr lang="en-US" altLang="zh-CN" dirty="0"/>
          </a:p>
          <a:p>
            <a:endParaRPr lang="en-US" altLang="zh-CN" dirty="0"/>
          </a:p>
          <a:p>
            <a:r>
              <a:rPr lang="en-US" altLang="zh-CN" dirty="0"/>
              <a:t>Figure 6</a:t>
            </a:r>
            <a:r>
              <a:rPr lang="zh-CN" altLang="en-US" dirty="0"/>
              <a:t>：窗口滑动时，目标点累计频谱系数减小，而两个干扰点增加，所以累计频谱系数通过测量在不同偏移频率点的频谱系数来增加了目标符号和冲突符号之间的区分度，可用于区分符号</a:t>
            </a:r>
            <a:endParaRPr lang="en-US" altLang="zh-CN" dirty="0"/>
          </a:p>
          <a:p>
            <a:endParaRPr lang="en-US" altLang="zh-CN" dirty="0"/>
          </a:p>
          <a:p>
            <a:r>
              <a:rPr lang="en-US" altLang="zh-CN" dirty="0"/>
              <a:t>Figure 7(a)</a:t>
            </a:r>
            <a:r>
              <a:rPr lang="zh-CN" altLang="en-US" dirty="0"/>
              <a:t>：当目标符号与干扰符号边界不同时</a:t>
            </a:r>
            <a:endParaRPr lang="en-US" altLang="zh-CN" dirty="0"/>
          </a:p>
          <a:p>
            <a:r>
              <a:rPr lang="en-US" altLang="zh-CN" dirty="0"/>
              <a:t>Figure 7(b)</a:t>
            </a:r>
            <a:r>
              <a:rPr lang="zh-CN" altLang="en-US" dirty="0"/>
              <a:t>：当目标符号与干扰符号边界相似时，利用振幅区分</a:t>
            </a:r>
            <a:endParaRPr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9420199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67503" y="2749690"/>
            <a:ext cx="6512230" cy="878840"/>
          </a:xfrm>
        </p:spPr>
        <p:txBody>
          <a:bodyPr/>
          <a:lstStyle/>
          <a:p>
            <a:r>
              <a:rPr lang="en-US" altLang="zh-CN" dirty="0" err="1">
                <a:ea typeface="+mn-ea"/>
                <a:cs typeface="+mn-ea"/>
              </a:rPr>
              <a:t>SCLoRa</a:t>
            </a:r>
            <a:r>
              <a:rPr lang="zh-CN" altLang="en-US" dirty="0">
                <a:ea typeface="+mn-ea"/>
                <a:cs typeface="+mn-ea"/>
              </a:rPr>
              <a:t>：多维性解码碰撞</a:t>
            </a:r>
            <a:r>
              <a:rPr lang="en-US" altLang="zh-CN" dirty="0" err="1">
                <a:ea typeface="+mn-ea"/>
                <a:cs typeface="+mn-ea"/>
              </a:rPr>
              <a:t>LoRa</a:t>
            </a:r>
            <a:r>
              <a:rPr lang="zh-CN" altLang="en-US" dirty="0">
                <a:ea typeface="+mn-ea"/>
                <a:cs typeface="+mn-ea"/>
              </a:rPr>
              <a:t>传输</a:t>
            </a:r>
          </a:p>
        </p:txBody>
      </p:sp>
      <p:sp>
        <p:nvSpPr>
          <p:cNvPr id="4" name="文本占位符 3">
            <a:extLst>
              <a:ext uri="{FF2B5EF4-FFF2-40B4-BE49-F238E27FC236}">
                <a16:creationId xmlns:a16="http://schemas.microsoft.com/office/drawing/2014/main" id="{0A73055A-8042-4812-9496-0140C7958959}"/>
              </a:ext>
            </a:extLst>
          </p:cNvPr>
          <p:cNvSpPr>
            <a:spLocks noGrp="1"/>
          </p:cNvSpPr>
          <p:nvPr>
            <p:ph type="body" sz="quarter" idx="11"/>
          </p:nvPr>
        </p:nvSpPr>
        <p:spPr/>
        <p:txBody>
          <a:bodyPr/>
          <a:lstStyle/>
          <a:p>
            <a:r>
              <a:rPr lang="zh-CN" altLang="en-US" dirty="0">
                <a:ea typeface="+mn-ea"/>
                <a:cs typeface="+mn-ea"/>
              </a:rPr>
              <a:t>汇报</a:t>
            </a:r>
            <a:endParaRPr lang="en-US" altLang="zh-CN" dirty="0">
              <a:ea typeface="+mn-ea"/>
              <a:cs typeface="+mn-ea"/>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202</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a:t>
            </a:r>
            <a:r>
              <a:rPr kumimoji="0" lang="zh-CN" altLang="en-US" sz="2000" i="0" u="none" strike="noStrike" kern="1200" cap="none" spc="0" normalizeH="0" baseline="0" noProof="0" dirty="0">
                <a:ln>
                  <a:noFill/>
                </a:ln>
                <a:solidFill>
                  <a:schemeClr val="accent1"/>
                </a:solidFill>
                <a:effectLst/>
                <a:uLnTx/>
                <a:uFillTx/>
                <a:latin typeface="Arial"/>
                <a:cs typeface="+mn-ea"/>
              </a:rPr>
              <a:t>*</a:t>
            </a: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DESIGN OF SCLORA</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
        <p:nvSpPr>
          <p:cNvPr id="12" name="矩形 11">
            <a:extLst>
              <a:ext uri="{FF2B5EF4-FFF2-40B4-BE49-F238E27FC236}">
                <a16:creationId xmlns:a16="http://schemas.microsoft.com/office/drawing/2014/main" id="{899C1A3C-76A4-46C5-AE33-B2B688F624AB}"/>
              </a:ext>
            </a:extLst>
          </p:cNvPr>
          <p:cNvSpPr/>
          <p:nvPr/>
        </p:nvSpPr>
        <p:spPr>
          <a:xfrm>
            <a:off x="584652" y="1055959"/>
            <a:ext cx="9219748" cy="461665"/>
          </a:xfrm>
          <a:prstGeom prst="rect">
            <a:avLst/>
          </a:prstGeom>
        </p:spPr>
        <p:txBody>
          <a:bodyPr wrap="square">
            <a:spAutoFit/>
          </a:bodyPr>
          <a:lstStyle/>
          <a:p>
            <a:r>
              <a:rPr lang="zh-CN" altLang="en-US" sz="2400" b="1" dirty="0">
                <a:solidFill>
                  <a:schemeClr val="accent1"/>
                </a:solidFill>
                <a:cs typeface="+mn-ea"/>
              </a:rPr>
              <a:t>累计频谱系数</a:t>
            </a:r>
            <a:endParaRPr lang="zh-CN" altLang="en-US" b="1" dirty="0">
              <a:solidFill>
                <a:schemeClr val="accent1"/>
              </a:solidFill>
              <a:cs typeface="+mn-ea"/>
            </a:endParaRPr>
          </a:p>
        </p:txBody>
      </p:sp>
      <p:pic>
        <p:nvPicPr>
          <p:cNvPr id="3" name="图片 2">
            <a:extLst>
              <a:ext uri="{FF2B5EF4-FFF2-40B4-BE49-F238E27FC236}">
                <a16:creationId xmlns:a16="http://schemas.microsoft.com/office/drawing/2014/main" id="{AA8374E9-78FD-4B03-91FB-F80DA525527F}"/>
              </a:ext>
            </a:extLst>
          </p:cNvPr>
          <p:cNvPicPr>
            <a:picLocks noChangeAspect="1"/>
          </p:cNvPicPr>
          <p:nvPr/>
        </p:nvPicPr>
        <p:blipFill>
          <a:blip r:embed="rId3"/>
          <a:stretch>
            <a:fillRect/>
          </a:stretch>
        </p:blipFill>
        <p:spPr>
          <a:xfrm>
            <a:off x="3086327" y="1055958"/>
            <a:ext cx="5334803" cy="461666"/>
          </a:xfrm>
          <a:prstGeom prst="rect">
            <a:avLst/>
          </a:prstGeom>
        </p:spPr>
      </p:pic>
      <p:pic>
        <p:nvPicPr>
          <p:cNvPr id="5" name="图片 4">
            <a:extLst>
              <a:ext uri="{FF2B5EF4-FFF2-40B4-BE49-F238E27FC236}">
                <a16:creationId xmlns:a16="http://schemas.microsoft.com/office/drawing/2014/main" id="{941A94CB-8E73-423D-838D-297465FF53C7}"/>
              </a:ext>
            </a:extLst>
          </p:cNvPr>
          <p:cNvPicPr>
            <a:picLocks noChangeAspect="1"/>
          </p:cNvPicPr>
          <p:nvPr/>
        </p:nvPicPr>
        <p:blipFill>
          <a:blip r:embed="rId4"/>
          <a:stretch>
            <a:fillRect/>
          </a:stretch>
        </p:blipFill>
        <p:spPr>
          <a:xfrm>
            <a:off x="584652" y="1824041"/>
            <a:ext cx="4647748" cy="2234376"/>
          </a:xfrm>
          <a:prstGeom prst="rect">
            <a:avLst/>
          </a:prstGeom>
        </p:spPr>
      </p:pic>
      <p:pic>
        <p:nvPicPr>
          <p:cNvPr id="6" name="图片 5">
            <a:extLst>
              <a:ext uri="{FF2B5EF4-FFF2-40B4-BE49-F238E27FC236}">
                <a16:creationId xmlns:a16="http://schemas.microsoft.com/office/drawing/2014/main" id="{5EAE0887-5F05-4F19-B165-317D296BFD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1886" y="4565968"/>
            <a:ext cx="3550227" cy="2249649"/>
          </a:xfrm>
          <a:prstGeom prst="rect">
            <a:avLst/>
          </a:prstGeom>
        </p:spPr>
      </p:pic>
      <p:pic>
        <p:nvPicPr>
          <p:cNvPr id="8" name="图片 7">
            <a:extLst>
              <a:ext uri="{FF2B5EF4-FFF2-40B4-BE49-F238E27FC236}">
                <a16:creationId xmlns:a16="http://schemas.microsoft.com/office/drawing/2014/main" id="{33D59B1C-BEE3-4EC3-9C61-E8B80A63DF95}"/>
              </a:ext>
            </a:extLst>
          </p:cNvPr>
          <p:cNvPicPr>
            <a:picLocks noChangeAspect="1"/>
          </p:cNvPicPr>
          <p:nvPr/>
        </p:nvPicPr>
        <p:blipFill>
          <a:blip r:embed="rId6"/>
          <a:stretch>
            <a:fillRect/>
          </a:stretch>
        </p:blipFill>
        <p:spPr>
          <a:xfrm>
            <a:off x="5113868" y="4565968"/>
            <a:ext cx="4559680" cy="2292032"/>
          </a:xfrm>
          <a:prstGeom prst="rect">
            <a:avLst/>
          </a:prstGeom>
        </p:spPr>
      </p:pic>
      <p:sp>
        <p:nvSpPr>
          <p:cNvPr id="11" name="文本框 10">
            <a:extLst>
              <a:ext uri="{FF2B5EF4-FFF2-40B4-BE49-F238E27FC236}">
                <a16:creationId xmlns:a16="http://schemas.microsoft.com/office/drawing/2014/main" id="{9DE462DA-BCCF-4534-9F86-5A8F5211D221}"/>
              </a:ext>
            </a:extLst>
          </p:cNvPr>
          <p:cNvSpPr txBox="1"/>
          <p:nvPr/>
        </p:nvSpPr>
        <p:spPr>
          <a:xfrm>
            <a:off x="584652" y="1486167"/>
            <a:ext cx="8940348" cy="3139321"/>
          </a:xfrm>
          <a:prstGeom prst="rect">
            <a:avLst/>
          </a:prstGeom>
          <a:noFill/>
        </p:spPr>
        <p:txBody>
          <a:bodyPr wrap="square">
            <a:spAutoFit/>
          </a:bodyPr>
          <a:lstStyle/>
          <a:p>
            <a:r>
              <a:rPr lang="zh-CN" altLang="en-US" dirty="0">
                <a:solidFill>
                  <a:prstClr val="black"/>
                </a:solidFill>
                <a:latin typeface="Arial"/>
                <a:ea typeface="Microsoft YaHei"/>
              </a:rPr>
              <a:t>准确性</a:t>
            </a:r>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r>
              <a:rPr lang="zh-CN" altLang="en-US" dirty="0">
                <a:solidFill>
                  <a:prstClr val="black"/>
                </a:solidFill>
                <a:latin typeface="Arial"/>
                <a:ea typeface="Microsoft YaHei"/>
              </a:rPr>
              <a:t>区分频谱系数相似                                               解决相似符号边界                </a:t>
            </a:r>
            <a:endParaRPr lang="en-US" altLang="zh-CN" dirty="0">
              <a:solidFill>
                <a:prstClr val="black"/>
              </a:solidFill>
              <a:latin typeface="Arial"/>
              <a:ea typeface="Microsoft YaHei"/>
            </a:endParaRPr>
          </a:p>
        </p:txBody>
      </p:sp>
    </p:spTree>
    <p:extLst>
      <p:ext uri="{BB962C8B-B14F-4D97-AF65-F5344CB8AC3E}">
        <p14:creationId xmlns:p14="http://schemas.microsoft.com/office/powerpoint/2010/main" val="16635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DESIGN OF SCLORA</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11</a:t>
            </a:fld>
            <a:endParaRPr lang="zh-CN" altLang="en-US" dirty="0"/>
          </a:p>
        </p:txBody>
      </p:sp>
      <p:sp>
        <p:nvSpPr>
          <p:cNvPr id="6" name="矩形 5">
            <a:extLst>
              <a:ext uri="{FF2B5EF4-FFF2-40B4-BE49-F238E27FC236}">
                <a16:creationId xmlns:a16="http://schemas.microsoft.com/office/drawing/2014/main" id="{A97293BB-62FA-49E3-8691-EBF46808086E}"/>
              </a:ext>
            </a:extLst>
          </p:cNvPr>
          <p:cNvSpPr/>
          <p:nvPr/>
        </p:nvSpPr>
        <p:spPr>
          <a:xfrm>
            <a:off x="584652" y="1055959"/>
            <a:ext cx="9219748" cy="4339650"/>
          </a:xfrm>
          <a:prstGeom prst="rect">
            <a:avLst/>
          </a:prstGeom>
        </p:spPr>
        <p:txBody>
          <a:bodyPr wrap="square">
            <a:spAutoFit/>
          </a:bodyPr>
          <a:lstStyle/>
          <a:p>
            <a:r>
              <a:rPr lang="zh-CN" altLang="en-US" sz="2400" b="1" dirty="0">
                <a:solidFill>
                  <a:schemeClr val="accent1"/>
                </a:solidFill>
                <a:cs typeface="+mn-ea"/>
              </a:rPr>
              <a:t>符号分类</a:t>
            </a:r>
            <a:endParaRPr lang="en-US" altLang="zh-CN" sz="2400" b="1" dirty="0">
              <a:solidFill>
                <a:schemeClr val="accent1"/>
              </a:solidFill>
              <a:cs typeface="+mn-ea"/>
            </a:endParaRPr>
          </a:p>
          <a:p>
            <a:r>
              <a:rPr lang="zh-CN" altLang="en-US" b="1" dirty="0">
                <a:solidFill>
                  <a:prstClr val="black"/>
                </a:solidFill>
                <a:latin typeface="Arial"/>
                <a:ea typeface="Microsoft YaHei"/>
              </a:rPr>
              <a:t>前导码检测：</a:t>
            </a:r>
            <a:r>
              <a:rPr lang="zh-CN" altLang="en-US" dirty="0">
                <a:solidFill>
                  <a:prstClr val="black"/>
                </a:solidFill>
                <a:latin typeface="Arial"/>
                <a:ea typeface="Microsoft YaHei"/>
              </a:rPr>
              <a:t>频谱中连续不断的拥有相同频率、频谱系数的符号</a:t>
            </a:r>
            <a:endParaRPr lang="en-US" altLang="zh-CN" dirty="0">
              <a:solidFill>
                <a:prstClr val="black"/>
              </a:solidFill>
              <a:latin typeface="Arial"/>
              <a:ea typeface="Microsoft YaHei"/>
            </a:endParaRPr>
          </a:p>
          <a:p>
            <a:r>
              <a:rPr lang="zh-CN" altLang="en-US" b="1" dirty="0"/>
              <a:t>符号边界：</a:t>
            </a:r>
            <a:r>
              <a:rPr lang="zh-CN" altLang="en-US" dirty="0"/>
              <a:t>根据前导码关系可得</a:t>
            </a:r>
          </a:p>
          <a:p>
            <a:endParaRPr lang="en-US" altLang="zh-CN" b="1" dirty="0">
              <a:solidFill>
                <a:schemeClr val="accent1"/>
              </a:solidFill>
              <a:cs typeface="+mn-ea"/>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b="1" dirty="0">
              <a:solidFill>
                <a:schemeClr val="accent1"/>
              </a:solidFill>
              <a:cs typeface="+mn-ea"/>
            </a:endParaRPr>
          </a:p>
          <a:p>
            <a:endParaRPr lang="en-US" altLang="zh-CN" b="1" dirty="0">
              <a:solidFill>
                <a:schemeClr val="accent1"/>
              </a:solidFill>
              <a:cs typeface="+mn-ea"/>
            </a:endParaRPr>
          </a:p>
          <a:p>
            <a:endParaRPr lang="en-US" altLang="zh-CN" b="1" dirty="0">
              <a:solidFill>
                <a:schemeClr val="accent1"/>
              </a:solidFill>
              <a:cs typeface="+mn-ea"/>
            </a:endParaRPr>
          </a:p>
          <a:p>
            <a:endParaRPr lang="en-US" altLang="zh-CN" b="1" dirty="0">
              <a:solidFill>
                <a:schemeClr val="accent1"/>
              </a:solidFill>
              <a:cs typeface="+mn-ea"/>
            </a:endParaRPr>
          </a:p>
          <a:p>
            <a:endParaRPr lang="en-US" altLang="zh-CN" b="1" dirty="0">
              <a:solidFill>
                <a:schemeClr val="accent1"/>
              </a:solidFill>
              <a:cs typeface="+mn-ea"/>
            </a:endParaRPr>
          </a:p>
          <a:p>
            <a:endParaRPr lang="en-US" altLang="zh-CN" b="1" dirty="0">
              <a:solidFill>
                <a:schemeClr val="accent1"/>
              </a:solidFill>
              <a:cs typeface="+mn-ea"/>
            </a:endParaRPr>
          </a:p>
          <a:p>
            <a:endParaRPr lang="zh-CN" altLang="en-US" b="1" dirty="0">
              <a:solidFill>
                <a:schemeClr val="accent1"/>
              </a:solidFill>
              <a:cs typeface="+mn-ea"/>
            </a:endParaRPr>
          </a:p>
        </p:txBody>
      </p:sp>
      <p:sp>
        <p:nvSpPr>
          <p:cNvPr id="11" name="矩形 10">
            <a:extLst>
              <a:ext uri="{FF2B5EF4-FFF2-40B4-BE49-F238E27FC236}">
                <a16:creationId xmlns:a16="http://schemas.microsoft.com/office/drawing/2014/main" id="{61FEC2CC-9C23-449F-AE6F-B6AB3EF6EFF6}"/>
              </a:ext>
            </a:extLst>
          </p:cNvPr>
          <p:cNvSpPr/>
          <p:nvPr/>
        </p:nvSpPr>
        <p:spPr>
          <a:xfrm>
            <a:off x="9250740" y="2661877"/>
            <a:ext cx="2006082" cy="2397968"/>
          </a:xfrm>
          <a:prstGeom prst="rect">
            <a:avLst/>
          </a:prstGeom>
          <a:solidFill>
            <a:srgbClr val="FFD966"/>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CBEDAAE-1716-420B-BC93-79C3B9EB5C30}"/>
              </a:ext>
            </a:extLst>
          </p:cNvPr>
          <p:cNvSpPr/>
          <p:nvPr/>
        </p:nvSpPr>
        <p:spPr>
          <a:xfrm>
            <a:off x="7227164" y="2661877"/>
            <a:ext cx="2006082" cy="2397968"/>
          </a:xfrm>
          <a:prstGeom prst="rect">
            <a:avLst/>
          </a:prstGeom>
          <a:solidFill>
            <a:srgbClr val="FFD966"/>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3897731-506D-4049-8038-7201B782E644}"/>
              </a:ext>
            </a:extLst>
          </p:cNvPr>
          <p:cNvSpPr/>
          <p:nvPr/>
        </p:nvSpPr>
        <p:spPr>
          <a:xfrm>
            <a:off x="5203393" y="2661878"/>
            <a:ext cx="2006082" cy="2397968"/>
          </a:xfrm>
          <a:prstGeom prst="rect">
            <a:avLst/>
          </a:prstGeom>
          <a:solidFill>
            <a:srgbClr val="FFD966"/>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45A8748-8A5F-4900-AB84-1F63E371BCBC}"/>
              </a:ext>
            </a:extLst>
          </p:cNvPr>
          <p:cNvSpPr/>
          <p:nvPr/>
        </p:nvSpPr>
        <p:spPr>
          <a:xfrm>
            <a:off x="3179817" y="2661879"/>
            <a:ext cx="2006082" cy="2397968"/>
          </a:xfrm>
          <a:prstGeom prst="rect">
            <a:avLst/>
          </a:prstGeom>
          <a:solidFill>
            <a:srgbClr val="FFD966"/>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FC2D814-E2FE-45A6-A7D2-6ABF9E32CCBE}"/>
              </a:ext>
            </a:extLst>
          </p:cNvPr>
          <p:cNvSpPr/>
          <p:nvPr/>
        </p:nvSpPr>
        <p:spPr>
          <a:xfrm>
            <a:off x="1156241" y="2661879"/>
            <a:ext cx="2006082" cy="2397968"/>
          </a:xfrm>
          <a:prstGeom prst="rect">
            <a:avLst/>
          </a:prstGeom>
          <a:solidFill>
            <a:srgbClr val="FFD966"/>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箭头: 上 15">
            <a:extLst>
              <a:ext uri="{FF2B5EF4-FFF2-40B4-BE49-F238E27FC236}">
                <a16:creationId xmlns:a16="http://schemas.microsoft.com/office/drawing/2014/main" id="{DE5B2287-1863-409C-9BF4-E40CFA5D184D}"/>
              </a:ext>
            </a:extLst>
          </p:cNvPr>
          <p:cNvSpPr/>
          <p:nvPr/>
        </p:nvSpPr>
        <p:spPr>
          <a:xfrm>
            <a:off x="1400393" y="3566941"/>
            <a:ext cx="149290" cy="1492906"/>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上 16">
            <a:extLst>
              <a:ext uri="{FF2B5EF4-FFF2-40B4-BE49-F238E27FC236}">
                <a16:creationId xmlns:a16="http://schemas.microsoft.com/office/drawing/2014/main" id="{83A3D05D-4728-40E7-98DA-6B74C3472445}"/>
              </a:ext>
            </a:extLst>
          </p:cNvPr>
          <p:cNvSpPr/>
          <p:nvPr/>
        </p:nvSpPr>
        <p:spPr>
          <a:xfrm>
            <a:off x="1793835" y="4528001"/>
            <a:ext cx="168726" cy="531846"/>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上 17">
            <a:extLst>
              <a:ext uri="{FF2B5EF4-FFF2-40B4-BE49-F238E27FC236}">
                <a16:creationId xmlns:a16="http://schemas.microsoft.com/office/drawing/2014/main" id="{3D39A583-ECA0-4512-B14B-EAE8AB932E1E}"/>
              </a:ext>
            </a:extLst>
          </p:cNvPr>
          <p:cNvSpPr/>
          <p:nvPr/>
        </p:nvSpPr>
        <p:spPr>
          <a:xfrm>
            <a:off x="2570218" y="3576279"/>
            <a:ext cx="127130" cy="1483567"/>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上 18">
            <a:extLst>
              <a:ext uri="{FF2B5EF4-FFF2-40B4-BE49-F238E27FC236}">
                <a16:creationId xmlns:a16="http://schemas.microsoft.com/office/drawing/2014/main" id="{E70191F7-E994-4634-A664-086F7F6BAB3B}"/>
              </a:ext>
            </a:extLst>
          </p:cNvPr>
          <p:cNvSpPr/>
          <p:nvPr/>
        </p:nvSpPr>
        <p:spPr>
          <a:xfrm>
            <a:off x="3388787" y="3566942"/>
            <a:ext cx="149484" cy="149290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上 19">
            <a:extLst>
              <a:ext uri="{FF2B5EF4-FFF2-40B4-BE49-F238E27FC236}">
                <a16:creationId xmlns:a16="http://schemas.microsoft.com/office/drawing/2014/main" id="{EF5EE5BF-58D7-4D1D-B3FD-41EF8E1111F4}"/>
              </a:ext>
            </a:extLst>
          </p:cNvPr>
          <p:cNvSpPr/>
          <p:nvPr/>
        </p:nvSpPr>
        <p:spPr>
          <a:xfrm flipH="1">
            <a:off x="4089844" y="3259038"/>
            <a:ext cx="149289" cy="1800806"/>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上 20">
            <a:extLst>
              <a:ext uri="{FF2B5EF4-FFF2-40B4-BE49-F238E27FC236}">
                <a16:creationId xmlns:a16="http://schemas.microsoft.com/office/drawing/2014/main" id="{6DB4BC71-F823-4B4E-AA8F-99035C17FF9D}"/>
              </a:ext>
            </a:extLst>
          </p:cNvPr>
          <p:cNvSpPr/>
          <p:nvPr/>
        </p:nvSpPr>
        <p:spPr>
          <a:xfrm>
            <a:off x="3633132" y="4112789"/>
            <a:ext cx="149289" cy="947050"/>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上 21">
            <a:extLst>
              <a:ext uri="{FF2B5EF4-FFF2-40B4-BE49-F238E27FC236}">
                <a16:creationId xmlns:a16="http://schemas.microsoft.com/office/drawing/2014/main" id="{B99661A3-AE95-4D3E-BFB3-D0B79D23AD5F}"/>
              </a:ext>
            </a:extLst>
          </p:cNvPr>
          <p:cNvSpPr/>
          <p:nvPr/>
        </p:nvSpPr>
        <p:spPr>
          <a:xfrm>
            <a:off x="5447544" y="3566942"/>
            <a:ext cx="166979" cy="1492903"/>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上 22">
            <a:extLst>
              <a:ext uri="{FF2B5EF4-FFF2-40B4-BE49-F238E27FC236}">
                <a16:creationId xmlns:a16="http://schemas.microsoft.com/office/drawing/2014/main" id="{AFD17573-6FC9-4815-AFB5-598A6622D864}"/>
              </a:ext>
            </a:extLst>
          </p:cNvPr>
          <p:cNvSpPr/>
          <p:nvPr/>
        </p:nvSpPr>
        <p:spPr>
          <a:xfrm>
            <a:off x="5262878" y="3902850"/>
            <a:ext cx="166977" cy="1156994"/>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上 23">
            <a:extLst>
              <a:ext uri="{FF2B5EF4-FFF2-40B4-BE49-F238E27FC236}">
                <a16:creationId xmlns:a16="http://schemas.microsoft.com/office/drawing/2014/main" id="{10CDEDBA-ABC7-470B-A0C9-65BC23EE26E6}"/>
              </a:ext>
            </a:extLst>
          </p:cNvPr>
          <p:cNvSpPr/>
          <p:nvPr/>
        </p:nvSpPr>
        <p:spPr>
          <a:xfrm>
            <a:off x="6502683" y="3053759"/>
            <a:ext cx="162313" cy="2006080"/>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上 24">
            <a:extLst>
              <a:ext uri="{FF2B5EF4-FFF2-40B4-BE49-F238E27FC236}">
                <a16:creationId xmlns:a16="http://schemas.microsoft.com/office/drawing/2014/main" id="{4026DB29-853D-4451-8343-E197E6FC7988}"/>
              </a:ext>
            </a:extLst>
          </p:cNvPr>
          <p:cNvSpPr/>
          <p:nvPr/>
        </p:nvSpPr>
        <p:spPr>
          <a:xfrm>
            <a:off x="7471316" y="3566941"/>
            <a:ext cx="149290" cy="1492903"/>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上 25">
            <a:extLst>
              <a:ext uri="{FF2B5EF4-FFF2-40B4-BE49-F238E27FC236}">
                <a16:creationId xmlns:a16="http://schemas.microsoft.com/office/drawing/2014/main" id="{1FC127F3-338F-44C5-A701-0880BFA133D3}"/>
              </a:ext>
            </a:extLst>
          </p:cNvPr>
          <p:cNvSpPr/>
          <p:nvPr/>
        </p:nvSpPr>
        <p:spPr>
          <a:xfrm>
            <a:off x="8228263" y="3259038"/>
            <a:ext cx="149290" cy="1786803"/>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上 26">
            <a:extLst>
              <a:ext uri="{FF2B5EF4-FFF2-40B4-BE49-F238E27FC236}">
                <a16:creationId xmlns:a16="http://schemas.microsoft.com/office/drawing/2014/main" id="{08BB8E8C-80D9-4ADB-A2BF-6D0B67C336EE}"/>
              </a:ext>
            </a:extLst>
          </p:cNvPr>
          <p:cNvSpPr/>
          <p:nvPr/>
        </p:nvSpPr>
        <p:spPr>
          <a:xfrm>
            <a:off x="8641141" y="3454981"/>
            <a:ext cx="149290" cy="1604863"/>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上 27">
            <a:extLst>
              <a:ext uri="{FF2B5EF4-FFF2-40B4-BE49-F238E27FC236}">
                <a16:creationId xmlns:a16="http://schemas.microsoft.com/office/drawing/2014/main" id="{FE5AC7C0-F32B-492B-A7A0-07F0869A65F0}"/>
              </a:ext>
            </a:extLst>
          </p:cNvPr>
          <p:cNvSpPr/>
          <p:nvPr/>
        </p:nvSpPr>
        <p:spPr>
          <a:xfrm>
            <a:off x="9512386" y="3566940"/>
            <a:ext cx="149290" cy="1492903"/>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上 28">
            <a:extLst>
              <a:ext uri="{FF2B5EF4-FFF2-40B4-BE49-F238E27FC236}">
                <a16:creationId xmlns:a16="http://schemas.microsoft.com/office/drawing/2014/main" id="{D2881BAF-B7F0-4BBD-98D1-7ADFA1455E50}"/>
              </a:ext>
            </a:extLst>
          </p:cNvPr>
          <p:cNvSpPr/>
          <p:nvPr/>
        </p:nvSpPr>
        <p:spPr>
          <a:xfrm>
            <a:off x="9629994" y="4334770"/>
            <a:ext cx="149290" cy="725074"/>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上 29">
            <a:extLst>
              <a:ext uri="{FF2B5EF4-FFF2-40B4-BE49-F238E27FC236}">
                <a16:creationId xmlns:a16="http://schemas.microsoft.com/office/drawing/2014/main" id="{F8E37311-A1E1-4F69-9D63-F65D7DF1541F}"/>
              </a:ext>
            </a:extLst>
          </p:cNvPr>
          <p:cNvSpPr/>
          <p:nvPr/>
        </p:nvSpPr>
        <p:spPr>
          <a:xfrm>
            <a:off x="10682211" y="3902850"/>
            <a:ext cx="149290" cy="1156993"/>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上 30">
            <a:extLst>
              <a:ext uri="{FF2B5EF4-FFF2-40B4-BE49-F238E27FC236}">
                <a16:creationId xmlns:a16="http://schemas.microsoft.com/office/drawing/2014/main" id="{6F912F65-7155-47C7-A1BE-4D2A3E295340}"/>
              </a:ext>
            </a:extLst>
          </p:cNvPr>
          <p:cNvSpPr/>
          <p:nvPr/>
        </p:nvSpPr>
        <p:spPr>
          <a:xfrm>
            <a:off x="4790515" y="4434695"/>
            <a:ext cx="149289" cy="625149"/>
          </a:xfrm>
          <a:prstGeom prst="upArrow">
            <a:avLst/>
          </a:prstGeom>
          <a:solidFill>
            <a:srgbClr val="02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685BD32-92F8-4475-AD93-2C689101820D}"/>
              </a:ext>
            </a:extLst>
          </p:cNvPr>
          <p:cNvSpPr/>
          <p:nvPr/>
        </p:nvSpPr>
        <p:spPr>
          <a:xfrm>
            <a:off x="1626670" y="2119141"/>
            <a:ext cx="1070678"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window1</a:t>
            </a:r>
            <a:endParaRPr lang="zh-CN" altLang="en-US" b="1" dirty="0">
              <a:latin typeface="Calibri" panose="020F0502020204030204" pitchFamily="34" charset="0"/>
              <a:cs typeface="Calibri" panose="020F0502020204030204" pitchFamily="34" charset="0"/>
            </a:endParaRPr>
          </a:p>
        </p:txBody>
      </p:sp>
      <p:sp>
        <p:nvSpPr>
          <p:cNvPr id="33" name="矩形 32">
            <a:extLst>
              <a:ext uri="{FF2B5EF4-FFF2-40B4-BE49-F238E27FC236}">
                <a16:creationId xmlns:a16="http://schemas.microsoft.com/office/drawing/2014/main" id="{D540CC33-0290-40A9-89A8-9931533873AF}"/>
              </a:ext>
            </a:extLst>
          </p:cNvPr>
          <p:cNvSpPr/>
          <p:nvPr/>
        </p:nvSpPr>
        <p:spPr>
          <a:xfrm>
            <a:off x="3703794" y="2119141"/>
            <a:ext cx="1070678"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window2</a:t>
            </a:r>
            <a:endParaRPr lang="zh-CN" altLang="en-US" b="1" dirty="0">
              <a:latin typeface="Calibri" panose="020F0502020204030204" pitchFamily="34" charset="0"/>
              <a:cs typeface="Calibri" panose="020F0502020204030204" pitchFamily="34" charset="0"/>
            </a:endParaRPr>
          </a:p>
        </p:txBody>
      </p:sp>
      <p:sp>
        <p:nvSpPr>
          <p:cNvPr id="34" name="矩形 33">
            <a:extLst>
              <a:ext uri="{FF2B5EF4-FFF2-40B4-BE49-F238E27FC236}">
                <a16:creationId xmlns:a16="http://schemas.microsoft.com/office/drawing/2014/main" id="{6178E3C6-7275-41EB-9881-371053B12C67}"/>
              </a:ext>
            </a:extLst>
          </p:cNvPr>
          <p:cNvSpPr/>
          <p:nvPr/>
        </p:nvSpPr>
        <p:spPr>
          <a:xfrm>
            <a:off x="5636107" y="2119141"/>
            <a:ext cx="1070678"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window3</a:t>
            </a:r>
            <a:endParaRPr lang="zh-CN" altLang="en-US" b="1" dirty="0">
              <a:latin typeface="Calibri" panose="020F0502020204030204" pitchFamily="34" charset="0"/>
              <a:cs typeface="Calibri" panose="020F0502020204030204" pitchFamily="34" charset="0"/>
            </a:endParaRPr>
          </a:p>
        </p:txBody>
      </p:sp>
      <p:sp>
        <p:nvSpPr>
          <p:cNvPr id="35" name="矩形 34">
            <a:extLst>
              <a:ext uri="{FF2B5EF4-FFF2-40B4-BE49-F238E27FC236}">
                <a16:creationId xmlns:a16="http://schemas.microsoft.com/office/drawing/2014/main" id="{B1F4A9FE-CB97-43BC-8269-974507D873AB}"/>
              </a:ext>
            </a:extLst>
          </p:cNvPr>
          <p:cNvSpPr/>
          <p:nvPr/>
        </p:nvSpPr>
        <p:spPr>
          <a:xfrm>
            <a:off x="7692924" y="2119141"/>
            <a:ext cx="1070678"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window4</a:t>
            </a:r>
            <a:endParaRPr lang="zh-CN" altLang="en-US" b="1" dirty="0">
              <a:latin typeface="Calibri" panose="020F0502020204030204" pitchFamily="34" charset="0"/>
              <a:cs typeface="Calibri" panose="020F0502020204030204" pitchFamily="34" charset="0"/>
            </a:endParaRPr>
          </a:p>
        </p:txBody>
      </p:sp>
      <p:sp>
        <p:nvSpPr>
          <p:cNvPr id="36" name="矩形 35">
            <a:extLst>
              <a:ext uri="{FF2B5EF4-FFF2-40B4-BE49-F238E27FC236}">
                <a16:creationId xmlns:a16="http://schemas.microsoft.com/office/drawing/2014/main" id="{E7B74C0C-39EF-4492-A0E0-C040A1654664}"/>
              </a:ext>
            </a:extLst>
          </p:cNvPr>
          <p:cNvSpPr/>
          <p:nvPr/>
        </p:nvSpPr>
        <p:spPr>
          <a:xfrm>
            <a:off x="9818938" y="2123021"/>
            <a:ext cx="1070678"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window5</a:t>
            </a:r>
            <a:endParaRPr lang="zh-CN" altLang="en-US" b="1" dirty="0">
              <a:latin typeface="Calibri" panose="020F0502020204030204" pitchFamily="34" charset="0"/>
              <a:cs typeface="Calibri" panose="020F0502020204030204" pitchFamily="34" charset="0"/>
            </a:endParaRPr>
          </a:p>
        </p:txBody>
      </p:sp>
      <p:sp>
        <p:nvSpPr>
          <p:cNvPr id="37" name="矩形 36">
            <a:extLst>
              <a:ext uri="{FF2B5EF4-FFF2-40B4-BE49-F238E27FC236}">
                <a16:creationId xmlns:a16="http://schemas.microsoft.com/office/drawing/2014/main" id="{57E32BD5-20C0-4DDA-A53A-99CC9BE9A259}"/>
              </a:ext>
            </a:extLst>
          </p:cNvPr>
          <p:cNvSpPr/>
          <p:nvPr/>
        </p:nvSpPr>
        <p:spPr>
          <a:xfrm rot="16200000">
            <a:off x="405276" y="3708704"/>
            <a:ext cx="728084"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|FFT|</a:t>
            </a:r>
            <a:endParaRPr lang="zh-CN" altLang="en-US" b="1" dirty="0">
              <a:latin typeface="Calibri" panose="020F0502020204030204" pitchFamily="34" charset="0"/>
              <a:cs typeface="Calibri" panose="020F0502020204030204" pitchFamily="34" charset="0"/>
            </a:endParaRPr>
          </a:p>
        </p:txBody>
      </p:sp>
      <p:sp>
        <p:nvSpPr>
          <p:cNvPr id="38" name="矩形 37">
            <a:extLst>
              <a:ext uri="{FF2B5EF4-FFF2-40B4-BE49-F238E27FC236}">
                <a16:creationId xmlns:a16="http://schemas.microsoft.com/office/drawing/2014/main" id="{40D91D51-2A7A-48CD-A136-2629C676C8EB}"/>
              </a:ext>
            </a:extLst>
          </p:cNvPr>
          <p:cNvSpPr/>
          <p:nvPr/>
        </p:nvSpPr>
        <p:spPr>
          <a:xfrm>
            <a:off x="1724107" y="5145369"/>
            <a:ext cx="987771"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FFT Bin#</a:t>
            </a:r>
            <a:endParaRPr lang="zh-CN" altLang="en-US" b="1" dirty="0">
              <a:latin typeface="Calibri" panose="020F0502020204030204" pitchFamily="34" charset="0"/>
              <a:cs typeface="Calibri" panose="020F0502020204030204" pitchFamily="34" charset="0"/>
            </a:endParaRPr>
          </a:p>
        </p:txBody>
      </p:sp>
      <p:sp>
        <p:nvSpPr>
          <p:cNvPr id="39" name="矩形 38">
            <a:extLst>
              <a:ext uri="{FF2B5EF4-FFF2-40B4-BE49-F238E27FC236}">
                <a16:creationId xmlns:a16="http://schemas.microsoft.com/office/drawing/2014/main" id="{55CCEC22-5A00-4CD9-ACDE-E11185635B56}"/>
              </a:ext>
            </a:extLst>
          </p:cNvPr>
          <p:cNvSpPr/>
          <p:nvPr/>
        </p:nvSpPr>
        <p:spPr>
          <a:xfrm>
            <a:off x="3703794" y="5145369"/>
            <a:ext cx="987771"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FFT Bin#</a:t>
            </a:r>
            <a:endParaRPr lang="zh-CN" altLang="en-US" b="1" dirty="0">
              <a:latin typeface="Calibri" panose="020F0502020204030204" pitchFamily="34" charset="0"/>
              <a:cs typeface="Calibri" panose="020F0502020204030204" pitchFamily="34" charset="0"/>
            </a:endParaRPr>
          </a:p>
        </p:txBody>
      </p:sp>
      <p:sp>
        <p:nvSpPr>
          <p:cNvPr id="40" name="矩形 39">
            <a:extLst>
              <a:ext uri="{FF2B5EF4-FFF2-40B4-BE49-F238E27FC236}">
                <a16:creationId xmlns:a16="http://schemas.microsoft.com/office/drawing/2014/main" id="{86E571C4-883C-4FA2-9686-B2377AD30AFB}"/>
              </a:ext>
            </a:extLst>
          </p:cNvPr>
          <p:cNvSpPr/>
          <p:nvPr/>
        </p:nvSpPr>
        <p:spPr>
          <a:xfrm>
            <a:off x="5677225" y="5145369"/>
            <a:ext cx="987771"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FFT Bin#</a:t>
            </a:r>
            <a:endParaRPr lang="zh-CN" altLang="en-US" b="1" dirty="0">
              <a:latin typeface="Calibri" panose="020F0502020204030204" pitchFamily="34" charset="0"/>
              <a:cs typeface="Calibri" panose="020F0502020204030204" pitchFamily="34" charset="0"/>
            </a:endParaRPr>
          </a:p>
        </p:txBody>
      </p:sp>
      <p:sp>
        <p:nvSpPr>
          <p:cNvPr id="41" name="矩形 40">
            <a:extLst>
              <a:ext uri="{FF2B5EF4-FFF2-40B4-BE49-F238E27FC236}">
                <a16:creationId xmlns:a16="http://schemas.microsoft.com/office/drawing/2014/main" id="{D5A5FC62-3DBB-48F6-9969-9BEA780D695C}"/>
              </a:ext>
            </a:extLst>
          </p:cNvPr>
          <p:cNvSpPr/>
          <p:nvPr/>
        </p:nvSpPr>
        <p:spPr>
          <a:xfrm>
            <a:off x="7713249" y="5145369"/>
            <a:ext cx="987771"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FFT Bin#</a:t>
            </a:r>
            <a:endParaRPr lang="zh-CN" altLang="en-US" b="1" dirty="0">
              <a:latin typeface="Calibri" panose="020F0502020204030204" pitchFamily="34" charset="0"/>
              <a:cs typeface="Calibri" panose="020F0502020204030204" pitchFamily="34" charset="0"/>
            </a:endParaRPr>
          </a:p>
        </p:txBody>
      </p:sp>
      <p:sp>
        <p:nvSpPr>
          <p:cNvPr id="42" name="矩形 41">
            <a:extLst>
              <a:ext uri="{FF2B5EF4-FFF2-40B4-BE49-F238E27FC236}">
                <a16:creationId xmlns:a16="http://schemas.microsoft.com/office/drawing/2014/main" id="{6FBC6368-85A6-4F3A-B2AC-8D9B699807EE}"/>
              </a:ext>
            </a:extLst>
          </p:cNvPr>
          <p:cNvSpPr/>
          <p:nvPr/>
        </p:nvSpPr>
        <p:spPr>
          <a:xfrm>
            <a:off x="9798720" y="5145369"/>
            <a:ext cx="987771" cy="369332"/>
          </a:xfrm>
          <a:prstGeom prst="rect">
            <a:avLst/>
          </a:prstGeom>
        </p:spPr>
        <p:txBody>
          <a:bodyPr wrap="none">
            <a:spAutoFit/>
          </a:bodyPr>
          <a:lstStyle/>
          <a:p>
            <a:pPr algn="ctr"/>
            <a:r>
              <a:rPr lang="en-US" altLang="zh-CN" b="1" dirty="0">
                <a:latin typeface="Calibri" panose="020F0502020204030204" pitchFamily="34" charset="0"/>
                <a:cs typeface="Calibri" panose="020F0502020204030204" pitchFamily="34" charset="0"/>
              </a:rPr>
              <a:t>FFT Bin#</a:t>
            </a:r>
            <a:endParaRPr lang="zh-CN" altLang="en-US" b="1" dirty="0">
              <a:latin typeface="Calibri" panose="020F0502020204030204" pitchFamily="34" charset="0"/>
              <a:cs typeface="Calibri" panose="020F0502020204030204" pitchFamily="34" charset="0"/>
            </a:endParaRPr>
          </a:p>
        </p:txBody>
      </p:sp>
      <p:sp>
        <p:nvSpPr>
          <p:cNvPr id="43" name="矩形 42">
            <a:extLst>
              <a:ext uri="{FF2B5EF4-FFF2-40B4-BE49-F238E27FC236}">
                <a16:creationId xmlns:a16="http://schemas.microsoft.com/office/drawing/2014/main" id="{D1DD6081-47AA-46A9-8209-A4C47CC404A2}"/>
              </a:ext>
            </a:extLst>
          </p:cNvPr>
          <p:cNvSpPr/>
          <p:nvPr/>
        </p:nvSpPr>
        <p:spPr>
          <a:xfrm>
            <a:off x="2159282" y="5724639"/>
            <a:ext cx="7778824" cy="786110"/>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libri" panose="020F0502020204030204" pitchFamily="34" charset="0"/>
                <a:cs typeface="Calibri" panose="020F0502020204030204" pitchFamily="34" charset="0"/>
              </a:rPr>
              <a:t> Preamble detection is based on the continuously repeated peaks with the same frequency and spectral coefﬁcient. </a:t>
            </a:r>
            <a:endParaRPr lang="zh-CN" alt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432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8"/>
                                        </p:tgtEl>
                                        <p:attrNameLst>
                                          <p:attrName>r</p:attrName>
                                        </p:attrNameLst>
                                      </p:cBhvr>
                                    </p:animRot>
                                    <p:animRot by="-240000">
                                      <p:cBhvr>
                                        <p:cTn id="7" dur="200" fill="hold">
                                          <p:stCondLst>
                                            <p:cond delay="200"/>
                                          </p:stCondLst>
                                        </p:cTn>
                                        <p:tgtEl>
                                          <p:spTgt spid="28"/>
                                        </p:tgtEl>
                                        <p:attrNameLst>
                                          <p:attrName>r</p:attrName>
                                        </p:attrNameLst>
                                      </p:cBhvr>
                                    </p:animRot>
                                    <p:animRot by="240000">
                                      <p:cBhvr>
                                        <p:cTn id="8" dur="200" fill="hold">
                                          <p:stCondLst>
                                            <p:cond delay="400"/>
                                          </p:stCondLst>
                                        </p:cTn>
                                        <p:tgtEl>
                                          <p:spTgt spid="28"/>
                                        </p:tgtEl>
                                        <p:attrNameLst>
                                          <p:attrName>r</p:attrName>
                                        </p:attrNameLst>
                                      </p:cBhvr>
                                    </p:animRot>
                                    <p:animRot by="-240000">
                                      <p:cBhvr>
                                        <p:cTn id="9" dur="200" fill="hold">
                                          <p:stCondLst>
                                            <p:cond delay="600"/>
                                          </p:stCondLst>
                                        </p:cTn>
                                        <p:tgtEl>
                                          <p:spTgt spid="28"/>
                                        </p:tgtEl>
                                        <p:attrNameLst>
                                          <p:attrName>r</p:attrName>
                                        </p:attrNameLst>
                                      </p:cBhvr>
                                    </p:animRot>
                                    <p:animRot by="120000">
                                      <p:cBhvr>
                                        <p:cTn id="10" dur="200" fill="hold">
                                          <p:stCondLst>
                                            <p:cond delay="800"/>
                                          </p:stCondLst>
                                        </p:cTn>
                                        <p:tgtEl>
                                          <p:spTgt spid="28"/>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25"/>
                                        </p:tgtEl>
                                        <p:attrNameLst>
                                          <p:attrName>r</p:attrName>
                                        </p:attrNameLst>
                                      </p:cBhvr>
                                    </p:animRot>
                                    <p:animRot by="-240000">
                                      <p:cBhvr>
                                        <p:cTn id="13" dur="200" fill="hold">
                                          <p:stCondLst>
                                            <p:cond delay="200"/>
                                          </p:stCondLst>
                                        </p:cTn>
                                        <p:tgtEl>
                                          <p:spTgt spid="25"/>
                                        </p:tgtEl>
                                        <p:attrNameLst>
                                          <p:attrName>r</p:attrName>
                                        </p:attrNameLst>
                                      </p:cBhvr>
                                    </p:animRot>
                                    <p:animRot by="240000">
                                      <p:cBhvr>
                                        <p:cTn id="14" dur="200" fill="hold">
                                          <p:stCondLst>
                                            <p:cond delay="400"/>
                                          </p:stCondLst>
                                        </p:cTn>
                                        <p:tgtEl>
                                          <p:spTgt spid="25"/>
                                        </p:tgtEl>
                                        <p:attrNameLst>
                                          <p:attrName>r</p:attrName>
                                        </p:attrNameLst>
                                      </p:cBhvr>
                                    </p:animRot>
                                    <p:animRot by="-240000">
                                      <p:cBhvr>
                                        <p:cTn id="15" dur="200" fill="hold">
                                          <p:stCondLst>
                                            <p:cond delay="600"/>
                                          </p:stCondLst>
                                        </p:cTn>
                                        <p:tgtEl>
                                          <p:spTgt spid="25"/>
                                        </p:tgtEl>
                                        <p:attrNameLst>
                                          <p:attrName>r</p:attrName>
                                        </p:attrNameLst>
                                      </p:cBhvr>
                                    </p:animRot>
                                    <p:animRot by="120000">
                                      <p:cBhvr>
                                        <p:cTn id="16" dur="200" fill="hold">
                                          <p:stCondLst>
                                            <p:cond delay="800"/>
                                          </p:stCondLst>
                                        </p:cTn>
                                        <p:tgtEl>
                                          <p:spTgt spid="25"/>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22"/>
                                        </p:tgtEl>
                                        <p:attrNameLst>
                                          <p:attrName>r</p:attrName>
                                        </p:attrNameLst>
                                      </p:cBhvr>
                                    </p:animRot>
                                    <p:animRot by="-240000">
                                      <p:cBhvr>
                                        <p:cTn id="19" dur="200" fill="hold">
                                          <p:stCondLst>
                                            <p:cond delay="200"/>
                                          </p:stCondLst>
                                        </p:cTn>
                                        <p:tgtEl>
                                          <p:spTgt spid="22"/>
                                        </p:tgtEl>
                                        <p:attrNameLst>
                                          <p:attrName>r</p:attrName>
                                        </p:attrNameLst>
                                      </p:cBhvr>
                                    </p:animRot>
                                    <p:animRot by="240000">
                                      <p:cBhvr>
                                        <p:cTn id="20" dur="200" fill="hold">
                                          <p:stCondLst>
                                            <p:cond delay="400"/>
                                          </p:stCondLst>
                                        </p:cTn>
                                        <p:tgtEl>
                                          <p:spTgt spid="22"/>
                                        </p:tgtEl>
                                        <p:attrNameLst>
                                          <p:attrName>r</p:attrName>
                                        </p:attrNameLst>
                                      </p:cBhvr>
                                    </p:animRot>
                                    <p:animRot by="-240000">
                                      <p:cBhvr>
                                        <p:cTn id="21" dur="200" fill="hold">
                                          <p:stCondLst>
                                            <p:cond delay="600"/>
                                          </p:stCondLst>
                                        </p:cTn>
                                        <p:tgtEl>
                                          <p:spTgt spid="22"/>
                                        </p:tgtEl>
                                        <p:attrNameLst>
                                          <p:attrName>r</p:attrName>
                                        </p:attrNameLst>
                                      </p:cBhvr>
                                    </p:animRot>
                                    <p:animRot by="120000">
                                      <p:cBhvr>
                                        <p:cTn id="22" dur="200" fill="hold">
                                          <p:stCondLst>
                                            <p:cond delay="800"/>
                                          </p:stCondLst>
                                        </p:cTn>
                                        <p:tgtEl>
                                          <p:spTgt spid="22"/>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19"/>
                                        </p:tgtEl>
                                        <p:attrNameLst>
                                          <p:attrName>r</p:attrName>
                                        </p:attrNameLst>
                                      </p:cBhvr>
                                    </p:animRot>
                                    <p:animRot by="-240000">
                                      <p:cBhvr>
                                        <p:cTn id="25" dur="200" fill="hold">
                                          <p:stCondLst>
                                            <p:cond delay="200"/>
                                          </p:stCondLst>
                                        </p:cTn>
                                        <p:tgtEl>
                                          <p:spTgt spid="19"/>
                                        </p:tgtEl>
                                        <p:attrNameLst>
                                          <p:attrName>r</p:attrName>
                                        </p:attrNameLst>
                                      </p:cBhvr>
                                    </p:animRot>
                                    <p:animRot by="240000">
                                      <p:cBhvr>
                                        <p:cTn id="26" dur="200" fill="hold">
                                          <p:stCondLst>
                                            <p:cond delay="400"/>
                                          </p:stCondLst>
                                        </p:cTn>
                                        <p:tgtEl>
                                          <p:spTgt spid="19"/>
                                        </p:tgtEl>
                                        <p:attrNameLst>
                                          <p:attrName>r</p:attrName>
                                        </p:attrNameLst>
                                      </p:cBhvr>
                                    </p:animRot>
                                    <p:animRot by="-240000">
                                      <p:cBhvr>
                                        <p:cTn id="27" dur="200" fill="hold">
                                          <p:stCondLst>
                                            <p:cond delay="600"/>
                                          </p:stCondLst>
                                        </p:cTn>
                                        <p:tgtEl>
                                          <p:spTgt spid="19"/>
                                        </p:tgtEl>
                                        <p:attrNameLst>
                                          <p:attrName>r</p:attrName>
                                        </p:attrNameLst>
                                      </p:cBhvr>
                                    </p:animRot>
                                    <p:animRot by="120000">
                                      <p:cBhvr>
                                        <p:cTn id="28" dur="200" fill="hold">
                                          <p:stCondLst>
                                            <p:cond delay="800"/>
                                          </p:stCondLst>
                                        </p:cTn>
                                        <p:tgtEl>
                                          <p:spTgt spid="19"/>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16"/>
                                        </p:tgtEl>
                                        <p:attrNameLst>
                                          <p:attrName>r</p:attrName>
                                        </p:attrNameLst>
                                      </p:cBhvr>
                                    </p:animRot>
                                    <p:animRot by="-240000">
                                      <p:cBhvr>
                                        <p:cTn id="31" dur="200" fill="hold">
                                          <p:stCondLst>
                                            <p:cond delay="200"/>
                                          </p:stCondLst>
                                        </p:cTn>
                                        <p:tgtEl>
                                          <p:spTgt spid="16"/>
                                        </p:tgtEl>
                                        <p:attrNameLst>
                                          <p:attrName>r</p:attrName>
                                        </p:attrNameLst>
                                      </p:cBhvr>
                                    </p:animRot>
                                    <p:animRot by="240000">
                                      <p:cBhvr>
                                        <p:cTn id="32" dur="200" fill="hold">
                                          <p:stCondLst>
                                            <p:cond delay="400"/>
                                          </p:stCondLst>
                                        </p:cTn>
                                        <p:tgtEl>
                                          <p:spTgt spid="16"/>
                                        </p:tgtEl>
                                        <p:attrNameLst>
                                          <p:attrName>r</p:attrName>
                                        </p:attrNameLst>
                                      </p:cBhvr>
                                    </p:animRot>
                                    <p:animRot by="-240000">
                                      <p:cBhvr>
                                        <p:cTn id="33" dur="200" fill="hold">
                                          <p:stCondLst>
                                            <p:cond delay="600"/>
                                          </p:stCondLst>
                                        </p:cTn>
                                        <p:tgtEl>
                                          <p:spTgt spid="16"/>
                                        </p:tgtEl>
                                        <p:attrNameLst>
                                          <p:attrName>r</p:attrName>
                                        </p:attrNameLst>
                                      </p:cBhvr>
                                    </p:animRot>
                                    <p:animRot by="120000">
                                      <p:cBhvr>
                                        <p:cTn id="34"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2" grpId="0" animBg="1"/>
      <p:bldP spid="25"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DESIGN OF SCLORA</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12</a:t>
            </a:fld>
            <a:endParaRPr lang="zh-CN" altLang="en-US" dirty="0"/>
          </a:p>
        </p:txBody>
      </p:sp>
      <p:pic>
        <p:nvPicPr>
          <p:cNvPr id="5" name="图片 4">
            <a:extLst>
              <a:ext uri="{FF2B5EF4-FFF2-40B4-BE49-F238E27FC236}">
                <a16:creationId xmlns:a16="http://schemas.microsoft.com/office/drawing/2014/main" id="{BD813E2A-3CD4-402C-91C2-8528CE7695D5}"/>
              </a:ext>
            </a:extLst>
          </p:cNvPr>
          <p:cNvPicPr>
            <a:picLocks noChangeAspect="1"/>
          </p:cNvPicPr>
          <p:nvPr/>
        </p:nvPicPr>
        <p:blipFill>
          <a:blip r:embed="rId3"/>
          <a:stretch>
            <a:fillRect/>
          </a:stretch>
        </p:blipFill>
        <p:spPr>
          <a:xfrm>
            <a:off x="335910" y="1644612"/>
            <a:ext cx="4983912" cy="3696020"/>
          </a:xfrm>
          <a:prstGeom prst="rect">
            <a:avLst/>
          </a:prstGeom>
        </p:spPr>
      </p:pic>
      <p:sp>
        <p:nvSpPr>
          <p:cNvPr id="6" name="矩形 5">
            <a:extLst>
              <a:ext uri="{FF2B5EF4-FFF2-40B4-BE49-F238E27FC236}">
                <a16:creationId xmlns:a16="http://schemas.microsoft.com/office/drawing/2014/main" id="{A97293BB-62FA-49E3-8691-EBF46808086E}"/>
              </a:ext>
            </a:extLst>
          </p:cNvPr>
          <p:cNvSpPr/>
          <p:nvPr/>
        </p:nvSpPr>
        <p:spPr>
          <a:xfrm>
            <a:off x="584652" y="1055959"/>
            <a:ext cx="9219748" cy="4616648"/>
          </a:xfrm>
          <a:prstGeom prst="rect">
            <a:avLst/>
          </a:prstGeom>
        </p:spPr>
        <p:txBody>
          <a:bodyPr wrap="square">
            <a:spAutoFit/>
          </a:bodyPr>
          <a:lstStyle/>
          <a:p>
            <a:r>
              <a:rPr lang="zh-CN" altLang="en-US" sz="2400" b="1" dirty="0">
                <a:solidFill>
                  <a:schemeClr val="accent1"/>
                </a:solidFill>
                <a:cs typeface="+mn-ea"/>
              </a:rPr>
              <a:t>数据包处理</a:t>
            </a:r>
            <a:endParaRPr lang="en-US" altLang="zh-CN" sz="2400" b="1" dirty="0">
              <a:solidFill>
                <a:schemeClr val="accent1"/>
              </a:solidFill>
              <a:cs typeface="+mn-ea"/>
            </a:endParaRPr>
          </a:p>
          <a:p>
            <a:endParaRPr lang="en-US" altLang="zh-CN" b="1" dirty="0">
              <a:solidFill>
                <a:schemeClr val="accent1"/>
              </a:solidFill>
              <a:cs typeface="+mn-ea"/>
            </a:endParaRPr>
          </a:p>
          <a:p>
            <a:r>
              <a:rPr lang="zh-CN" altLang="en-US" dirty="0">
                <a:solidFill>
                  <a:prstClr val="black"/>
                </a:solidFill>
                <a:latin typeface="Arial"/>
                <a:ea typeface="Microsoft YaHei"/>
              </a:rPr>
              <a:t>                                                                          前导码中</a:t>
            </a:r>
            <a:r>
              <a:rPr lang="en-US" altLang="zh-CN" dirty="0">
                <a:solidFill>
                  <a:prstClr val="black"/>
                </a:solidFill>
                <a:latin typeface="Arial"/>
                <a:ea typeface="Microsoft YaHei"/>
              </a:rPr>
              <a:t>upchirp</a:t>
            </a:r>
            <a:r>
              <a:rPr lang="zh-CN" altLang="en-US" dirty="0">
                <a:solidFill>
                  <a:prstClr val="black"/>
                </a:solidFill>
                <a:latin typeface="Arial"/>
                <a:ea typeface="Microsoft YaHei"/>
              </a:rPr>
              <a:t>的频谱系数平均值</a:t>
            </a:r>
            <a:endParaRPr lang="zh-CN" altLang="en-US" dirty="0"/>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r>
              <a:rPr lang="zh-CN" altLang="en-US" dirty="0">
                <a:solidFill>
                  <a:prstClr val="black"/>
                </a:solidFill>
                <a:latin typeface="Arial"/>
                <a:ea typeface="Microsoft YaHei"/>
              </a:rPr>
              <a:t>                                                                          评估每一个窗口内的所有符号</a:t>
            </a:r>
            <a:endParaRPr lang="zh-CN" altLang="en-US" dirty="0"/>
          </a:p>
          <a:p>
            <a:endParaRPr lang="en-US" altLang="zh-CN" b="1" dirty="0">
              <a:solidFill>
                <a:schemeClr val="accent1"/>
              </a:solidFill>
              <a:cs typeface="+mn-ea"/>
            </a:endParaRPr>
          </a:p>
          <a:p>
            <a:endParaRPr lang="en-US" altLang="zh-CN" b="1" dirty="0">
              <a:solidFill>
                <a:schemeClr val="accent1"/>
              </a:solidFill>
              <a:cs typeface="+mn-ea"/>
            </a:endParaRPr>
          </a:p>
          <a:p>
            <a:endParaRPr lang="en-US" altLang="zh-CN" b="1" dirty="0">
              <a:solidFill>
                <a:schemeClr val="accent1"/>
              </a:solidFill>
              <a:cs typeface="+mn-ea"/>
            </a:endParaRPr>
          </a:p>
          <a:p>
            <a:endParaRPr lang="en-US" altLang="zh-CN" b="1" dirty="0">
              <a:solidFill>
                <a:schemeClr val="accent1"/>
              </a:solidFill>
              <a:cs typeface="+mn-ea"/>
            </a:endParaRPr>
          </a:p>
          <a:p>
            <a:endParaRPr lang="en-US" altLang="zh-CN" b="1" dirty="0">
              <a:solidFill>
                <a:schemeClr val="accent1"/>
              </a:solidFill>
              <a:cs typeface="+mn-ea"/>
            </a:endParaRPr>
          </a:p>
          <a:p>
            <a:endParaRPr lang="en-US" altLang="zh-CN" b="1" dirty="0">
              <a:solidFill>
                <a:schemeClr val="accent1"/>
              </a:solidFill>
              <a:cs typeface="+mn-ea"/>
            </a:endParaRPr>
          </a:p>
          <a:p>
            <a:endParaRPr lang="zh-CN" altLang="en-US" b="1" dirty="0">
              <a:solidFill>
                <a:schemeClr val="accent1"/>
              </a:solidFill>
              <a:cs typeface="+mn-ea"/>
            </a:endParaRPr>
          </a:p>
        </p:txBody>
      </p:sp>
      <p:pic>
        <p:nvPicPr>
          <p:cNvPr id="9" name="图片 8">
            <a:extLst>
              <a:ext uri="{FF2B5EF4-FFF2-40B4-BE49-F238E27FC236}">
                <a16:creationId xmlns:a16="http://schemas.microsoft.com/office/drawing/2014/main" id="{982B7591-530D-439B-A008-C53EAF1CC74D}"/>
              </a:ext>
            </a:extLst>
          </p:cNvPr>
          <p:cNvPicPr>
            <a:picLocks noChangeAspect="1"/>
          </p:cNvPicPr>
          <p:nvPr/>
        </p:nvPicPr>
        <p:blipFill>
          <a:blip r:embed="rId4"/>
          <a:stretch>
            <a:fillRect/>
          </a:stretch>
        </p:blipFill>
        <p:spPr>
          <a:xfrm>
            <a:off x="5319822" y="4327394"/>
            <a:ext cx="4484578" cy="767450"/>
          </a:xfrm>
          <a:prstGeom prst="rect">
            <a:avLst/>
          </a:prstGeom>
        </p:spPr>
      </p:pic>
      <p:pic>
        <p:nvPicPr>
          <p:cNvPr id="10" name="图片 9">
            <a:extLst>
              <a:ext uri="{FF2B5EF4-FFF2-40B4-BE49-F238E27FC236}">
                <a16:creationId xmlns:a16="http://schemas.microsoft.com/office/drawing/2014/main" id="{7CF648B7-750C-4EC1-BDE1-9DC5C7E6EFD7}"/>
              </a:ext>
            </a:extLst>
          </p:cNvPr>
          <p:cNvPicPr>
            <a:picLocks noChangeAspect="1"/>
          </p:cNvPicPr>
          <p:nvPr/>
        </p:nvPicPr>
        <p:blipFill>
          <a:blip r:embed="rId5"/>
          <a:stretch>
            <a:fillRect/>
          </a:stretch>
        </p:blipFill>
        <p:spPr>
          <a:xfrm>
            <a:off x="5319822" y="2626315"/>
            <a:ext cx="3392378" cy="644939"/>
          </a:xfrm>
          <a:prstGeom prst="rect">
            <a:avLst/>
          </a:prstGeom>
        </p:spPr>
      </p:pic>
      <p:pic>
        <p:nvPicPr>
          <p:cNvPr id="2" name="图片 1">
            <a:extLst>
              <a:ext uri="{FF2B5EF4-FFF2-40B4-BE49-F238E27FC236}">
                <a16:creationId xmlns:a16="http://schemas.microsoft.com/office/drawing/2014/main" id="{B168838C-913E-4102-8120-CC345E8BA1B4}"/>
              </a:ext>
            </a:extLst>
          </p:cNvPr>
          <p:cNvPicPr>
            <a:picLocks noChangeAspect="1"/>
          </p:cNvPicPr>
          <p:nvPr/>
        </p:nvPicPr>
        <p:blipFill>
          <a:blip r:embed="rId6"/>
          <a:stretch>
            <a:fillRect/>
          </a:stretch>
        </p:blipFill>
        <p:spPr>
          <a:xfrm>
            <a:off x="5319822" y="5097753"/>
            <a:ext cx="4484578" cy="1606139"/>
          </a:xfrm>
          <a:prstGeom prst="rect">
            <a:avLst/>
          </a:prstGeom>
        </p:spPr>
      </p:pic>
    </p:spTree>
    <p:extLst>
      <p:ext uri="{BB962C8B-B14F-4D97-AF65-F5344CB8AC3E}">
        <p14:creationId xmlns:p14="http://schemas.microsoft.com/office/powerpoint/2010/main" val="736589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DESIGN OF SCLORA</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13</a:t>
            </a:fld>
            <a:endParaRPr lang="zh-CN" altLang="en-US" dirty="0"/>
          </a:p>
        </p:txBody>
      </p:sp>
      <p:sp>
        <p:nvSpPr>
          <p:cNvPr id="6" name="矩形 5">
            <a:extLst>
              <a:ext uri="{FF2B5EF4-FFF2-40B4-BE49-F238E27FC236}">
                <a16:creationId xmlns:a16="http://schemas.microsoft.com/office/drawing/2014/main" id="{A97293BB-62FA-49E3-8691-EBF46808086E}"/>
              </a:ext>
            </a:extLst>
          </p:cNvPr>
          <p:cNvSpPr/>
          <p:nvPr/>
        </p:nvSpPr>
        <p:spPr>
          <a:xfrm>
            <a:off x="584652" y="1055959"/>
            <a:ext cx="9219748" cy="1292662"/>
          </a:xfrm>
          <a:prstGeom prst="rect">
            <a:avLst/>
          </a:prstGeom>
        </p:spPr>
        <p:txBody>
          <a:bodyPr wrap="square">
            <a:spAutoFit/>
          </a:bodyPr>
          <a:lstStyle/>
          <a:p>
            <a:r>
              <a:rPr lang="zh-CN" altLang="en-US" sz="2400" b="1" dirty="0">
                <a:solidFill>
                  <a:schemeClr val="accent1"/>
                </a:solidFill>
                <a:cs typeface="+mn-ea"/>
              </a:rPr>
              <a:t>频谱泄漏消除</a:t>
            </a:r>
            <a:endParaRPr lang="en-US" altLang="zh-CN" sz="2400" b="1" dirty="0">
              <a:solidFill>
                <a:schemeClr val="accent1"/>
              </a:solidFill>
              <a:cs typeface="+mn-ea"/>
            </a:endParaRPr>
          </a:p>
          <a:p>
            <a:r>
              <a:rPr lang="zh-CN" altLang="en-US" b="1" dirty="0">
                <a:solidFill>
                  <a:prstClr val="black"/>
                </a:solidFill>
                <a:latin typeface="Arial"/>
                <a:ea typeface="Microsoft YaHei"/>
              </a:rPr>
              <a:t>长方形窗口</a:t>
            </a:r>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cs"/>
              </a:rPr>
              <a:t>：</a:t>
            </a:r>
            <a:r>
              <a:rPr kumimoji="0" lang="zh-CN" altLang="en-US" sz="1800" i="0" u="none" strike="noStrike" kern="1200" cap="none" spc="0" normalizeH="0" baseline="0" noProof="0" dirty="0">
                <a:ln>
                  <a:noFill/>
                </a:ln>
                <a:solidFill>
                  <a:prstClr val="black"/>
                </a:solidFill>
                <a:effectLst/>
                <a:uLnTx/>
                <a:uFillTx/>
                <a:latin typeface="Arial"/>
                <a:ea typeface="Microsoft YaHei"/>
                <a:cs typeface="+mn-cs"/>
              </a:rPr>
              <a:t>频率更准确</a:t>
            </a:r>
            <a:endParaRPr kumimoji="0" lang="en-US" altLang="zh-CN" sz="1800" i="0" u="none" strike="noStrike" kern="1200" cap="none" spc="0" normalizeH="0" baseline="0" noProof="0" dirty="0">
              <a:ln>
                <a:noFill/>
              </a:ln>
              <a:solidFill>
                <a:prstClr val="black"/>
              </a:solidFill>
              <a:effectLst/>
              <a:uLnTx/>
              <a:uFillTx/>
              <a:latin typeface="Arial"/>
              <a:ea typeface="Microsoft YaHei"/>
              <a:cs typeface="+mn-cs"/>
            </a:endParaRPr>
          </a:p>
          <a:p>
            <a:r>
              <a:rPr lang="zh-CN" altLang="en-US" b="1" dirty="0">
                <a:solidFill>
                  <a:prstClr val="black"/>
                </a:solidFill>
                <a:latin typeface="Arial"/>
                <a:ea typeface="Microsoft YaHei"/>
              </a:rPr>
              <a:t>布莱克曼形窗口：</a:t>
            </a:r>
            <a:r>
              <a:rPr lang="zh-CN" altLang="en-US" dirty="0">
                <a:solidFill>
                  <a:prstClr val="black"/>
                </a:solidFill>
                <a:latin typeface="Arial"/>
                <a:ea typeface="Microsoft YaHei"/>
              </a:rPr>
              <a:t>频率系数更准确</a:t>
            </a:r>
            <a:endParaRPr lang="en-US" altLang="zh-CN" sz="2400" dirty="0">
              <a:solidFill>
                <a:schemeClr val="accent1"/>
              </a:solidFill>
              <a:cs typeface="+mn-ea"/>
            </a:endParaRPr>
          </a:p>
          <a:p>
            <a:endParaRPr lang="zh-CN" altLang="en-US" b="1" dirty="0">
              <a:solidFill>
                <a:schemeClr val="accent1"/>
              </a:solidFill>
              <a:cs typeface="+mn-ea"/>
            </a:endParaRPr>
          </a:p>
        </p:txBody>
      </p:sp>
      <p:pic>
        <p:nvPicPr>
          <p:cNvPr id="3" name="图片 2">
            <a:extLst>
              <a:ext uri="{FF2B5EF4-FFF2-40B4-BE49-F238E27FC236}">
                <a16:creationId xmlns:a16="http://schemas.microsoft.com/office/drawing/2014/main" id="{909E4620-2661-49AE-A7DD-52A99BBF2684}"/>
              </a:ext>
            </a:extLst>
          </p:cNvPr>
          <p:cNvPicPr>
            <a:picLocks noChangeAspect="1"/>
          </p:cNvPicPr>
          <p:nvPr/>
        </p:nvPicPr>
        <p:blipFill>
          <a:blip r:embed="rId3"/>
          <a:stretch>
            <a:fillRect/>
          </a:stretch>
        </p:blipFill>
        <p:spPr>
          <a:xfrm>
            <a:off x="584652" y="2269322"/>
            <a:ext cx="5473959" cy="2799505"/>
          </a:xfrm>
          <a:prstGeom prst="rect">
            <a:avLst/>
          </a:prstGeom>
        </p:spPr>
      </p:pic>
      <p:pic>
        <p:nvPicPr>
          <p:cNvPr id="8" name="图片 7">
            <a:extLst>
              <a:ext uri="{FF2B5EF4-FFF2-40B4-BE49-F238E27FC236}">
                <a16:creationId xmlns:a16="http://schemas.microsoft.com/office/drawing/2014/main" id="{5D637049-7319-4E1C-B07D-E14C4A508DC0}"/>
              </a:ext>
            </a:extLst>
          </p:cNvPr>
          <p:cNvPicPr>
            <a:picLocks noChangeAspect="1"/>
          </p:cNvPicPr>
          <p:nvPr/>
        </p:nvPicPr>
        <p:blipFill>
          <a:blip r:embed="rId4"/>
          <a:stretch>
            <a:fillRect/>
          </a:stretch>
        </p:blipFill>
        <p:spPr>
          <a:xfrm>
            <a:off x="6427943" y="2211979"/>
            <a:ext cx="5532847" cy="2799505"/>
          </a:xfrm>
          <a:prstGeom prst="rect">
            <a:avLst/>
          </a:prstGeom>
        </p:spPr>
      </p:pic>
      <p:sp>
        <p:nvSpPr>
          <p:cNvPr id="14" name="矩形 13">
            <a:extLst>
              <a:ext uri="{FF2B5EF4-FFF2-40B4-BE49-F238E27FC236}">
                <a16:creationId xmlns:a16="http://schemas.microsoft.com/office/drawing/2014/main" id="{2585A861-09B7-461A-B489-1C7CDD60AD70}"/>
              </a:ext>
            </a:extLst>
          </p:cNvPr>
          <p:cNvSpPr/>
          <p:nvPr/>
        </p:nvSpPr>
        <p:spPr>
          <a:xfrm rot="16200000">
            <a:off x="35944" y="3351823"/>
            <a:ext cx="728084" cy="369332"/>
          </a:xfrm>
          <a:prstGeom prst="rect">
            <a:avLst/>
          </a:prstGeom>
        </p:spPr>
        <p:txBody>
          <a:bodyPr wrap="square">
            <a:spAutoFit/>
          </a:bodyPr>
          <a:lstStyle/>
          <a:p>
            <a:pPr algn="ctr"/>
            <a:r>
              <a:rPr lang="en-US" altLang="zh-CN" b="1" dirty="0">
                <a:latin typeface="Calibri" panose="020F0502020204030204" pitchFamily="34" charset="0"/>
                <a:cs typeface="Calibri" panose="020F0502020204030204" pitchFamily="34" charset="0"/>
              </a:rPr>
              <a:t>|FFT|</a:t>
            </a:r>
            <a:endParaRPr lang="zh-CN" altLang="en-US" b="1" dirty="0">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id="{B93D8DB7-7C3B-42F7-B70F-CCB2246BEF8A}"/>
              </a:ext>
            </a:extLst>
          </p:cNvPr>
          <p:cNvSpPr/>
          <p:nvPr/>
        </p:nvSpPr>
        <p:spPr>
          <a:xfrm rot="16200000">
            <a:off x="5958865" y="3351823"/>
            <a:ext cx="728084" cy="369332"/>
          </a:xfrm>
          <a:prstGeom prst="rect">
            <a:avLst/>
          </a:prstGeom>
        </p:spPr>
        <p:txBody>
          <a:bodyPr wrap="square">
            <a:spAutoFit/>
          </a:bodyPr>
          <a:lstStyle/>
          <a:p>
            <a:pPr algn="ctr"/>
            <a:r>
              <a:rPr lang="en-US" altLang="zh-CN" b="1" dirty="0">
                <a:latin typeface="Calibri" panose="020F0502020204030204" pitchFamily="34" charset="0"/>
                <a:cs typeface="Calibri" panose="020F0502020204030204" pitchFamily="34" charset="0"/>
              </a:rPr>
              <a:t>|FFT|</a:t>
            </a:r>
            <a:endParaRPr lang="zh-CN" altLang="en-US" b="1" dirty="0">
              <a:latin typeface="Calibri" panose="020F0502020204030204" pitchFamily="34" charset="0"/>
              <a:cs typeface="Calibri" panose="020F0502020204030204" pitchFamily="34" charset="0"/>
            </a:endParaRPr>
          </a:p>
        </p:txBody>
      </p:sp>
      <p:sp>
        <p:nvSpPr>
          <p:cNvPr id="18" name="矩形 17">
            <a:extLst>
              <a:ext uri="{FF2B5EF4-FFF2-40B4-BE49-F238E27FC236}">
                <a16:creationId xmlns:a16="http://schemas.microsoft.com/office/drawing/2014/main" id="{889A0548-2B17-41D0-828D-F7B3AD33910A}"/>
              </a:ext>
            </a:extLst>
          </p:cNvPr>
          <p:cNvSpPr/>
          <p:nvPr/>
        </p:nvSpPr>
        <p:spPr>
          <a:xfrm>
            <a:off x="522740" y="5966083"/>
            <a:ext cx="11611840" cy="523220"/>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libri" panose="020F0502020204030204" pitchFamily="34" charset="0"/>
                <a:cs typeface="Calibri" panose="020F0502020204030204" pitchFamily="34" charset="0"/>
              </a:rPr>
              <a:t>Window function can change the proportional relationship between main lobe and side lobe. </a:t>
            </a:r>
            <a:endParaRPr lang="zh-CN" alt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6599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表现评估</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pPr lvl="0" fontAlgn="base"/>
            <a:r>
              <a:rPr lang="en-US" altLang="zh-CN" b="1" dirty="0"/>
              <a:t>PERFORMANCE EVALUATION</a:t>
            </a:r>
            <a:endParaRPr lang="zh-CN" altLang="zh-CN" b="1" dirty="0"/>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634"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b="1" dirty="0"/>
              <a:t>PERFORMANCE EVALUATION</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sp>
        <p:nvSpPr>
          <p:cNvPr id="2" name="矩形 1">
            <a:extLst>
              <a:ext uri="{FF2B5EF4-FFF2-40B4-BE49-F238E27FC236}">
                <a16:creationId xmlns:a16="http://schemas.microsoft.com/office/drawing/2014/main" id="{7A0D26AB-25F2-4381-B0F0-10A288838891}"/>
              </a:ext>
            </a:extLst>
          </p:cNvPr>
          <p:cNvSpPr/>
          <p:nvPr/>
        </p:nvSpPr>
        <p:spPr>
          <a:xfrm>
            <a:off x="537901" y="3095834"/>
            <a:ext cx="9609399" cy="369332"/>
          </a:xfrm>
          <a:prstGeom prst="rect">
            <a:avLst/>
          </a:prstGeom>
        </p:spPr>
        <p:txBody>
          <a:bodyPr wrap="square">
            <a:spAutoFit/>
          </a:bodyPr>
          <a:lstStyle/>
          <a:p>
            <a:endParaRPr lang="zh-CN" altLang="en-US" dirty="0"/>
          </a:p>
        </p:txBody>
      </p:sp>
      <p:pic>
        <p:nvPicPr>
          <p:cNvPr id="13" name="图片 12">
            <a:extLst>
              <a:ext uri="{FF2B5EF4-FFF2-40B4-BE49-F238E27FC236}">
                <a16:creationId xmlns:a16="http://schemas.microsoft.com/office/drawing/2014/main" id="{6348E08B-ED6B-4C22-8ED4-95F6539F4E00}"/>
              </a:ext>
            </a:extLst>
          </p:cNvPr>
          <p:cNvPicPr>
            <a:picLocks noChangeAspect="1"/>
          </p:cNvPicPr>
          <p:nvPr/>
        </p:nvPicPr>
        <p:blipFill>
          <a:blip r:embed="rId3"/>
          <a:stretch>
            <a:fillRect/>
          </a:stretch>
        </p:blipFill>
        <p:spPr>
          <a:xfrm>
            <a:off x="537901" y="749542"/>
            <a:ext cx="5392636" cy="3200603"/>
          </a:xfrm>
          <a:prstGeom prst="rect">
            <a:avLst/>
          </a:prstGeom>
        </p:spPr>
      </p:pic>
      <p:sp>
        <p:nvSpPr>
          <p:cNvPr id="15" name="文本框 14">
            <a:extLst>
              <a:ext uri="{FF2B5EF4-FFF2-40B4-BE49-F238E27FC236}">
                <a16:creationId xmlns:a16="http://schemas.microsoft.com/office/drawing/2014/main" id="{AB4C33C5-DB39-468A-B35A-E790D647EC30}"/>
              </a:ext>
            </a:extLst>
          </p:cNvPr>
          <p:cNvSpPr txBox="1"/>
          <p:nvPr/>
        </p:nvSpPr>
        <p:spPr>
          <a:xfrm>
            <a:off x="537901" y="4029270"/>
            <a:ext cx="6096000" cy="646331"/>
          </a:xfrm>
          <a:prstGeom prst="rect">
            <a:avLst/>
          </a:prstGeom>
          <a:noFill/>
        </p:spPr>
        <p:txBody>
          <a:bodyPr wrap="square">
            <a:spAutoFit/>
          </a:bodyPr>
          <a:lstStyle/>
          <a:p>
            <a:r>
              <a:rPr lang="en-US" altLang="zh-CN" b="1" dirty="0">
                <a:solidFill>
                  <a:prstClr val="black"/>
                </a:solidFill>
                <a:latin typeface="Arial"/>
                <a:ea typeface="Microsoft YaHei"/>
              </a:rPr>
              <a:t>MATLAB</a:t>
            </a:r>
            <a:r>
              <a:rPr lang="zh-CN" altLang="en-US" b="1" dirty="0">
                <a:solidFill>
                  <a:prstClr val="black"/>
                </a:solidFill>
                <a:latin typeface="Arial"/>
                <a:ea typeface="Microsoft YaHei"/>
              </a:rPr>
              <a:t>：</a:t>
            </a:r>
            <a:r>
              <a:rPr lang="zh-CN" altLang="en-US" dirty="0">
                <a:solidFill>
                  <a:prstClr val="black"/>
                </a:solidFill>
                <a:latin typeface="Arial"/>
                <a:ea typeface="Microsoft YaHei"/>
              </a:rPr>
              <a:t>信号处理</a:t>
            </a:r>
            <a:endParaRPr lang="en-US" altLang="zh-CN" dirty="0">
              <a:solidFill>
                <a:prstClr val="black"/>
              </a:solidFill>
              <a:latin typeface="Arial"/>
              <a:ea typeface="Microsoft YaHei"/>
            </a:endParaRPr>
          </a:p>
          <a:p>
            <a:r>
              <a:rPr lang="en-US" altLang="zh-CN" b="1" dirty="0"/>
              <a:t>Gnu-Radio</a:t>
            </a:r>
            <a:r>
              <a:rPr lang="zh-CN" altLang="en-US" b="1" dirty="0">
                <a:solidFill>
                  <a:prstClr val="black"/>
                </a:solidFill>
                <a:latin typeface="Arial"/>
                <a:ea typeface="Microsoft YaHei"/>
              </a:rPr>
              <a:t>：</a:t>
            </a:r>
            <a:r>
              <a:rPr lang="zh-CN" altLang="en-US" dirty="0">
                <a:solidFill>
                  <a:prstClr val="black"/>
                </a:solidFill>
                <a:latin typeface="Arial"/>
                <a:ea typeface="Microsoft YaHei"/>
              </a:rPr>
              <a:t>控制基站</a:t>
            </a:r>
            <a:endParaRPr lang="zh-CN" altLang="en-US" dirty="0"/>
          </a:p>
        </p:txBody>
      </p:sp>
      <p:pic>
        <p:nvPicPr>
          <p:cNvPr id="16" name="图片 15">
            <a:extLst>
              <a:ext uri="{FF2B5EF4-FFF2-40B4-BE49-F238E27FC236}">
                <a16:creationId xmlns:a16="http://schemas.microsoft.com/office/drawing/2014/main" id="{007CC218-760A-4D27-93B5-E33BC8370137}"/>
              </a:ext>
            </a:extLst>
          </p:cNvPr>
          <p:cNvPicPr>
            <a:picLocks noChangeAspect="1"/>
          </p:cNvPicPr>
          <p:nvPr/>
        </p:nvPicPr>
        <p:blipFill>
          <a:blip r:embed="rId4"/>
          <a:stretch>
            <a:fillRect/>
          </a:stretch>
        </p:blipFill>
        <p:spPr>
          <a:xfrm>
            <a:off x="5930537" y="3597245"/>
            <a:ext cx="5822185" cy="3093988"/>
          </a:xfrm>
          <a:prstGeom prst="rect">
            <a:avLst/>
          </a:prstGeom>
        </p:spPr>
      </p:pic>
      <p:sp>
        <p:nvSpPr>
          <p:cNvPr id="18" name="文本框 17">
            <a:extLst>
              <a:ext uri="{FF2B5EF4-FFF2-40B4-BE49-F238E27FC236}">
                <a16:creationId xmlns:a16="http://schemas.microsoft.com/office/drawing/2014/main" id="{56B6B464-A6B3-4EB1-BDD1-6855C6383FEE}"/>
              </a:ext>
            </a:extLst>
          </p:cNvPr>
          <p:cNvSpPr txBox="1"/>
          <p:nvPr/>
        </p:nvSpPr>
        <p:spPr>
          <a:xfrm>
            <a:off x="5930537" y="2950914"/>
            <a:ext cx="6096000" cy="646331"/>
          </a:xfrm>
          <a:prstGeom prst="rect">
            <a:avLst/>
          </a:prstGeom>
          <a:noFill/>
        </p:spPr>
        <p:txBody>
          <a:bodyPr wrap="square">
            <a:spAutoFit/>
          </a:bodyPr>
          <a:lstStyle/>
          <a:p>
            <a:r>
              <a:rPr lang="zh-CN" altLang="en-US" b="1" dirty="0">
                <a:solidFill>
                  <a:prstClr val="black"/>
                </a:solidFill>
                <a:latin typeface="Arial"/>
                <a:ea typeface="Microsoft YaHei"/>
              </a:rPr>
              <a:t>室内：</a:t>
            </a:r>
            <a:r>
              <a:rPr lang="zh-CN" altLang="en-US" dirty="0">
                <a:solidFill>
                  <a:prstClr val="black"/>
                </a:solidFill>
                <a:latin typeface="Arial"/>
                <a:ea typeface="Microsoft YaHei"/>
              </a:rPr>
              <a:t>实验楼</a:t>
            </a:r>
            <a:endParaRPr lang="en-US" altLang="zh-CN" dirty="0">
              <a:solidFill>
                <a:prstClr val="black"/>
              </a:solidFill>
              <a:latin typeface="Arial"/>
              <a:ea typeface="Microsoft YaHei"/>
            </a:endParaRPr>
          </a:p>
          <a:p>
            <a:r>
              <a:rPr lang="zh-CN" altLang="en-US" b="1" dirty="0">
                <a:solidFill>
                  <a:prstClr val="black"/>
                </a:solidFill>
                <a:latin typeface="Arial"/>
                <a:ea typeface="Microsoft YaHei"/>
              </a:rPr>
              <a:t>室外：</a:t>
            </a:r>
            <a:r>
              <a:rPr lang="zh-CN" altLang="en-US" dirty="0">
                <a:solidFill>
                  <a:prstClr val="black"/>
                </a:solidFill>
                <a:latin typeface="Arial"/>
                <a:ea typeface="Microsoft YaHei"/>
              </a:rPr>
              <a:t>操场和校园道路</a:t>
            </a:r>
            <a:endParaRPr lang="zh-CN" altLang="en-US" dirty="0"/>
          </a:p>
        </p:txBody>
      </p:sp>
    </p:spTree>
    <p:extLst>
      <p:ext uri="{BB962C8B-B14F-4D97-AF65-F5344CB8AC3E}">
        <p14:creationId xmlns:p14="http://schemas.microsoft.com/office/powerpoint/2010/main" val="2351085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b="1" dirty="0"/>
              <a:t>PERFORMANCE EVALUATION</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2" name="矩形 1">
            <a:extLst>
              <a:ext uri="{FF2B5EF4-FFF2-40B4-BE49-F238E27FC236}">
                <a16:creationId xmlns:a16="http://schemas.microsoft.com/office/drawing/2014/main" id="{7A0D26AB-25F2-4381-B0F0-10A288838891}"/>
              </a:ext>
            </a:extLst>
          </p:cNvPr>
          <p:cNvSpPr/>
          <p:nvPr/>
        </p:nvSpPr>
        <p:spPr>
          <a:xfrm>
            <a:off x="537901" y="3095834"/>
            <a:ext cx="9609399" cy="369332"/>
          </a:xfrm>
          <a:prstGeom prst="rect">
            <a:avLst/>
          </a:prstGeom>
        </p:spPr>
        <p:txBody>
          <a:bodyPr wrap="square">
            <a:spAutoFit/>
          </a:bodyPr>
          <a:lstStyle/>
          <a:p>
            <a:endParaRPr lang="zh-CN" altLang="en-US" dirty="0"/>
          </a:p>
        </p:txBody>
      </p:sp>
      <p:pic>
        <p:nvPicPr>
          <p:cNvPr id="11" name="图片 10">
            <a:extLst>
              <a:ext uri="{FF2B5EF4-FFF2-40B4-BE49-F238E27FC236}">
                <a16:creationId xmlns:a16="http://schemas.microsoft.com/office/drawing/2014/main" id="{A441B531-04BA-4915-855C-2CE26CB902AB}"/>
              </a:ext>
            </a:extLst>
          </p:cNvPr>
          <p:cNvPicPr>
            <a:picLocks noChangeAspect="1"/>
          </p:cNvPicPr>
          <p:nvPr/>
        </p:nvPicPr>
        <p:blipFill>
          <a:blip r:embed="rId3"/>
          <a:stretch>
            <a:fillRect/>
          </a:stretch>
        </p:blipFill>
        <p:spPr>
          <a:xfrm>
            <a:off x="430038" y="1104751"/>
            <a:ext cx="8626876" cy="2610689"/>
          </a:xfrm>
          <a:prstGeom prst="rect">
            <a:avLst/>
          </a:prstGeom>
        </p:spPr>
      </p:pic>
      <p:pic>
        <p:nvPicPr>
          <p:cNvPr id="12" name="图片 11">
            <a:extLst>
              <a:ext uri="{FF2B5EF4-FFF2-40B4-BE49-F238E27FC236}">
                <a16:creationId xmlns:a16="http://schemas.microsoft.com/office/drawing/2014/main" id="{71E28D33-85F7-4753-95AA-DF1BA0CCFF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0038" y="4179796"/>
            <a:ext cx="8626876" cy="2552905"/>
          </a:xfrm>
          <a:prstGeom prst="rect">
            <a:avLst/>
          </a:prstGeom>
        </p:spPr>
      </p:pic>
      <p:sp>
        <p:nvSpPr>
          <p:cNvPr id="13" name="文本框 12">
            <a:extLst>
              <a:ext uri="{FF2B5EF4-FFF2-40B4-BE49-F238E27FC236}">
                <a16:creationId xmlns:a16="http://schemas.microsoft.com/office/drawing/2014/main" id="{14840D51-04E5-4AD6-8975-1AC953004C17}"/>
              </a:ext>
            </a:extLst>
          </p:cNvPr>
          <p:cNvSpPr txBox="1"/>
          <p:nvPr/>
        </p:nvSpPr>
        <p:spPr>
          <a:xfrm>
            <a:off x="9160224" y="1104751"/>
            <a:ext cx="7271656" cy="3877985"/>
          </a:xfrm>
          <a:prstGeom prst="rect">
            <a:avLst/>
          </a:prstGeom>
          <a:noFill/>
        </p:spPr>
        <p:txBody>
          <a:bodyPr wrap="square">
            <a:spAutoFit/>
          </a:bodyPr>
          <a:lstStyle/>
          <a:p>
            <a:r>
              <a:rPr lang="zh-CN" altLang="en-US" sz="2400" b="1" dirty="0">
                <a:solidFill>
                  <a:schemeClr val="accent1"/>
                </a:solidFill>
                <a:cs typeface="+mn-ea"/>
              </a:rPr>
              <a:t>主要表现</a:t>
            </a:r>
            <a:endParaRPr lang="en-US" altLang="zh-CN" sz="2400" b="1" dirty="0">
              <a:solidFill>
                <a:schemeClr val="accent1"/>
              </a:solidFill>
              <a:cs typeface="+mn-ea"/>
            </a:endParaRPr>
          </a:p>
          <a:p>
            <a:endParaRPr lang="en-US" altLang="zh-CN" sz="2400" b="1" dirty="0">
              <a:solidFill>
                <a:schemeClr val="accent1"/>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cs"/>
              </a:rPr>
              <a:t>节点数量</a:t>
            </a: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a:defRPr/>
            </a:pPr>
            <a:r>
              <a:rPr kumimoji="0" lang="en-US" altLang="zh-CN" sz="1800" b="1" i="0" u="none" strike="noStrike" kern="1200" cap="none" spc="0" normalizeH="0" baseline="0" noProof="0" dirty="0">
                <a:ln>
                  <a:noFill/>
                </a:ln>
                <a:solidFill>
                  <a:prstClr val="black"/>
                </a:solidFill>
                <a:effectLst/>
                <a:uLnTx/>
                <a:uFillTx/>
                <a:latin typeface="Arial"/>
                <a:ea typeface="Microsoft YaHei"/>
                <a:cs typeface="+mn-cs"/>
              </a:rPr>
              <a:t>SNR</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65EEE6D8-4CB8-4AE0-B2A4-CE3B62BE0AB3}"/>
              </a:ext>
            </a:extLst>
          </p:cNvPr>
          <p:cNvSpPr/>
          <p:nvPr/>
        </p:nvSpPr>
        <p:spPr>
          <a:xfrm>
            <a:off x="3201493" y="3715441"/>
            <a:ext cx="1755032" cy="461665"/>
          </a:xfrm>
          <a:prstGeom prst="rect">
            <a:avLst/>
          </a:prstGeom>
        </p:spPr>
        <p:txBody>
          <a:bodyPr wrap="square">
            <a:spAutoFit/>
          </a:bodyPr>
          <a:lstStyle/>
          <a:p>
            <a:r>
              <a:rPr lang="en-US" altLang="zh-CN" sz="2400" b="1" kern="100" dirty="0">
                <a:latin typeface="Calibri" panose="020F0502020204030204" pitchFamily="34" charset="0"/>
                <a:ea typeface="微软雅黑" panose="020B0503020204020204" pitchFamily="34" charset="-122"/>
                <a:cs typeface="Calibri" panose="020F0502020204030204" pitchFamily="34" charset="0"/>
              </a:rPr>
              <a:t>Throughput </a:t>
            </a:r>
            <a:endParaRPr lang="zh-CN" altLang="en-US" sz="2400" dirty="0">
              <a:latin typeface="Calibri" panose="020F0502020204030204" pitchFamily="34" charset="0"/>
              <a:cs typeface="Calibri" panose="020F0502020204030204" pitchFamily="34" charset="0"/>
            </a:endParaRPr>
          </a:p>
        </p:txBody>
      </p:sp>
      <p:sp>
        <p:nvSpPr>
          <p:cNvPr id="9" name="箭头: 上 8">
            <a:extLst>
              <a:ext uri="{FF2B5EF4-FFF2-40B4-BE49-F238E27FC236}">
                <a16:creationId xmlns:a16="http://schemas.microsoft.com/office/drawing/2014/main" id="{793B4F02-AB5D-49CD-977D-EDCAC1998288}"/>
              </a:ext>
            </a:extLst>
          </p:cNvPr>
          <p:cNvSpPr/>
          <p:nvPr/>
        </p:nvSpPr>
        <p:spPr>
          <a:xfrm>
            <a:off x="5066940" y="3765006"/>
            <a:ext cx="196882" cy="27093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02E1D2B-4F69-44D8-BC3E-D4E6186662FE}"/>
              </a:ext>
            </a:extLst>
          </p:cNvPr>
          <p:cNvSpPr/>
          <p:nvPr/>
        </p:nvSpPr>
        <p:spPr>
          <a:xfrm>
            <a:off x="5359104" y="3715440"/>
            <a:ext cx="2566665" cy="461665"/>
          </a:xfrm>
          <a:prstGeom prst="rect">
            <a:avLst/>
          </a:prstGeom>
        </p:spPr>
        <p:txBody>
          <a:bodyPr wrap="square">
            <a:spAutoFit/>
          </a:bodyPr>
          <a:lstStyle/>
          <a:p>
            <a:r>
              <a:rPr lang="en-US" altLang="zh-CN" sz="2400" b="1" kern="100" dirty="0">
                <a:solidFill>
                  <a:srgbClr val="FF0000"/>
                </a:solidFill>
                <a:latin typeface="Calibri" panose="020F0502020204030204" pitchFamily="34" charset="0"/>
                <a:ea typeface="微软雅黑" panose="020B0503020204020204" pitchFamily="34" charset="-122"/>
                <a:cs typeface="Calibri" panose="020F0502020204030204" pitchFamily="34" charset="0"/>
              </a:rPr>
              <a:t>2.7 times of </a:t>
            </a:r>
            <a:r>
              <a:rPr lang="en-US" altLang="zh-CN" sz="2400" b="1" kern="100" dirty="0" err="1">
                <a:solidFill>
                  <a:srgbClr val="FF0000"/>
                </a:solidFill>
                <a:latin typeface="Calibri" panose="020F0502020204030204" pitchFamily="34" charset="0"/>
                <a:ea typeface="微软雅黑" panose="020B0503020204020204" pitchFamily="34" charset="-122"/>
                <a:cs typeface="Calibri" panose="020F0502020204030204" pitchFamily="34" charset="0"/>
              </a:rPr>
              <a:t>FTrack</a:t>
            </a:r>
            <a:endParaRPr lang="zh-CN" altLang="en-US" sz="24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282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xEl>
                                              <p:pRg st="0" end="0"/>
                                            </p:txEl>
                                          </p:spTgt>
                                        </p:tgtEl>
                                        <p:attrNameLst>
                                          <p:attrName>r</p:attrName>
                                        </p:attrNameLst>
                                      </p:cBhvr>
                                    </p:animRot>
                                    <p:animRot by="-240000">
                                      <p:cBhvr>
                                        <p:cTn id="7" dur="200" fill="hold">
                                          <p:stCondLst>
                                            <p:cond delay="200"/>
                                          </p:stCondLst>
                                        </p:cTn>
                                        <p:tgtEl>
                                          <p:spTgt spid="10">
                                            <p:txEl>
                                              <p:pRg st="0" end="0"/>
                                            </p:txEl>
                                          </p:spTgt>
                                        </p:tgtEl>
                                        <p:attrNameLst>
                                          <p:attrName>r</p:attrName>
                                        </p:attrNameLst>
                                      </p:cBhvr>
                                    </p:animRot>
                                    <p:animRot by="240000">
                                      <p:cBhvr>
                                        <p:cTn id="8" dur="200" fill="hold">
                                          <p:stCondLst>
                                            <p:cond delay="400"/>
                                          </p:stCondLst>
                                        </p:cTn>
                                        <p:tgtEl>
                                          <p:spTgt spid="10">
                                            <p:txEl>
                                              <p:pRg st="0" end="0"/>
                                            </p:txEl>
                                          </p:spTgt>
                                        </p:tgtEl>
                                        <p:attrNameLst>
                                          <p:attrName>r</p:attrName>
                                        </p:attrNameLst>
                                      </p:cBhvr>
                                    </p:animRot>
                                    <p:animRot by="-240000">
                                      <p:cBhvr>
                                        <p:cTn id="9" dur="200" fill="hold">
                                          <p:stCondLst>
                                            <p:cond delay="600"/>
                                          </p:stCondLst>
                                        </p:cTn>
                                        <p:tgtEl>
                                          <p:spTgt spid="10">
                                            <p:txEl>
                                              <p:pRg st="0" end="0"/>
                                            </p:txEl>
                                          </p:spTgt>
                                        </p:tgtEl>
                                        <p:attrNameLst>
                                          <p:attrName>r</p:attrName>
                                        </p:attrNameLst>
                                      </p:cBhvr>
                                    </p:animRot>
                                    <p:animRot by="120000">
                                      <p:cBhvr>
                                        <p:cTn id="10" dur="200" fill="hold">
                                          <p:stCondLst>
                                            <p:cond delay="800"/>
                                          </p:stCondLst>
                                        </p:cTn>
                                        <p:tgtEl>
                                          <p:spTgt spid="10">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b="1" dirty="0"/>
              <a:t>PERFORMANCE EVALUATION</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17</a:t>
            </a:fld>
            <a:endParaRPr lang="zh-CN" altLang="en-US" dirty="0"/>
          </a:p>
        </p:txBody>
      </p:sp>
      <p:sp>
        <p:nvSpPr>
          <p:cNvPr id="2" name="矩形 1">
            <a:extLst>
              <a:ext uri="{FF2B5EF4-FFF2-40B4-BE49-F238E27FC236}">
                <a16:creationId xmlns:a16="http://schemas.microsoft.com/office/drawing/2014/main" id="{7A0D26AB-25F2-4381-B0F0-10A288838891}"/>
              </a:ext>
            </a:extLst>
          </p:cNvPr>
          <p:cNvSpPr/>
          <p:nvPr/>
        </p:nvSpPr>
        <p:spPr>
          <a:xfrm>
            <a:off x="537901" y="3095834"/>
            <a:ext cx="9609399" cy="369332"/>
          </a:xfrm>
          <a:prstGeom prst="rect">
            <a:avLst/>
          </a:prstGeom>
        </p:spPr>
        <p:txBody>
          <a:bodyPr wrap="square">
            <a:spAutoFit/>
          </a:bodyPr>
          <a:lstStyle/>
          <a:p>
            <a:endParaRPr lang="zh-CN" altLang="en-US" dirty="0"/>
          </a:p>
        </p:txBody>
      </p:sp>
      <p:pic>
        <p:nvPicPr>
          <p:cNvPr id="11" name="图片 10">
            <a:extLst>
              <a:ext uri="{FF2B5EF4-FFF2-40B4-BE49-F238E27FC236}">
                <a16:creationId xmlns:a16="http://schemas.microsoft.com/office/drawing/2014/main" id="{A441B531-04BA-4915-855C-2CE26CB902AB}"/>
              </a:ext>
            </a:extLst>
          </p:cNvPr>
          <p:cNvPicPr>
            <a:picLocks noChangeAspect="1"/>
          </p:cNvPicPr>
          <p:nvPr/>
        </p:nvPicPr>
        <p:blipFill rotWithShape="1">
          <a:blip r:embed="rId3">
            <a:extLst>
              <a:ext uri="{28A0092B-C50C-407E-A947-70E740481C1C}">
                <a14:useLocalDpi xmlns:a14="http://schemas.microsoft.com/office/drawing/2010/main" val="0"/>
              </a:ext>
            </a:extLst>
          </a:blip>
          <a:srcRect t="-7096" r="74916" b="22808"/>
          <a:stretch/>
        </p:blipFill>
        <p:spPr>
          <a:xfrm>
            <a:off x="349407" y="660399"/>
            <a:ext cx="2882891" cy="2435435"/>
          </a:xfrm>
          <a:prstGeom prst="rect">
            <a:avLst/>
          </a:prstGeom>
        </p:spPr>
      </p:pic>
      <p:sp>
        <p:nvSpPr>
          <p:cNvPr id="9" name="文本框 8">
            <a:extLst>
              <a:ext uri="{FF2B5EF4-FFF2-40B4-BE49-F238E27FC236}">
                <a16:creationId xmlns:a16="http://schemas.microsoft.com/office/drawing/2014/main" id="{7AA66E3C-8884-4491-94E3-D8E9C7772FFC}"/>
              </a:ext>
            </a:extLst>
          </p:cNvPr>
          <p:cNvSpPr txBox="1"/>
          <p:nvPr/>
        </p:nvSpPr>
        <p:spPr>
          <a:xfrm>
            <a:off x="1216932" y="3095834"/>
            <a:ext cx="937309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cs"/>
              </a:rPr>
              <a:t>占空比                                                                                                  距离                                             </a:t>
            </a:r>
            <a:endParaRPr kumimoji="0" lang="en-US" altLang="zh-CN" sz="1800" b="1" i="0" u="none" strike="noStrike" kern="1200" cap="none" spc="0" normalizeH="0" baseline="0" noProof="0" dirty="0">
              <a:ln>
                <a:noFill/>
              </a:ln>
              <a:solidFill>
                <a:prstClr val="black"/>
              </a:solidFill>
              <a:effectLst/>
              <a:uLnTx/>
              <a:uFillTx/>
              <a:latin typeface="Arial"/>
              <a:ea typeface="Microsoft YaHei"/>
              <a:cs typeface="+mn-cs"/>
            </a:endParaRPr>
          </a:p>
        </p:txBody>
      </p:sp>
      <p:pic>
        <p:nvPicPr>
          <p:cNvPr id="3" name="图片 2">
            <a:extLst>
              <a:ext uri="{FF2B5EF4-FFF2-40B4-BE49-F238E27FC236}">
                <a16:creationId xmlns:a16="http://schemas.microsoft.com/office/drawing/2014/main" id="{36015F89-982B-41DB-9D3D-CB901792FF57}"/>
              </a:ext>
            </a:extLst>
          </p:cNvPr>
          <p:cNvPicPr>
            <a:picLocks noChangeAspect="1"/>
          </p:cNvPicPr>
          <p:nvPr/>
        </p:nvPicPr>
        <p:blipFill>
          <a:blip r:embed="rId4"/>
          <a:stretch>
            <a:fillRect/>
          </a:stretch>
        </p:blipFill>
        <p:spPr>
          <a:xfrm>
            <a:off x="275872" y="3795279"/>
            <a:ext cx="7978121" cy="2358144"/>
          </a:xfrm>
          <a:prstGeom prst="rect">
            <a:avLst/>
          </a:prstGeom>
        </p:spPr>
      </p:pic>
      <p:sp>
        <p:nvSpPr>
          <p:cNvPr id="5" name="文本框 4">
            <a:extLst>
              <a:ext uri="{FF2B5EF4-FFF2-40B4-BE49-F238E27FC236}">
                <a16:creationId xmlns:a16="http://schemas.microsoft.com/office/drawing/2014/main" id="{7C69E005-700A-4F29-A71F-171E590AC33C}"/>
              </a:ext>
            </a:extLst>
          </p:cNvPr>
          <p:cNvSpPr txBox="1"/>
          <p:nvPr/>
        </p:nvSpPr>
        <p:spPr>
          <a:xfrm>
            <a:off x="8253993" y="4605019"/>
            <a:ext cx="6096000" cy="369332"/>
          </a:xfrm>
          <a:prstGeom prst="rect">
            <a:avLst/>
          </a:prstGeom>
          <a:noFill/>
        </p:spPr>
        <p:txBody>
          <a:bodyPr wrap="square">
            <a:spAutoFit/>
          </a:bodyPr>
          <a:lstStyle/>
          <a:p>
            <a:r>
              <a:rPr lang="zh-CN" altLang="en-US" b="1" dirty="0">
                <a:solidFill>
                  <a:prstClr val="black"/>
                </a:solidFill>
                <a:latin typeface="Arial"/>
                <a:ea typeface="Microsoft YaHei"/>
              </a:rPr>
              <a:t>带宽（符号接受率）</a:t>
            </a:r>
            <a:endParaRPr lang="zh-CN" altLang="en-US" dirty="0"/>
          </a:p>
        </p:txBody>
      </p:sp>
      <p:sp>
        <p:nvSpPr>
          <p:cNvPr id="10" name="矩形 9">
            <a:extLst>
              <a:ext uri="{FF2B5EF4-FFF2-40B4-BE49-F238E27FC236}">
                <a16:creationId xmlns:a16="http://schemas.microsoft.com/office/drawing/2014/main" id="{C045F5BC-AED5-41E1-B201-A713B20EA406}"/>
              </a:ext>
            </a:extLst>
          </p:cNvPr>
          <p:cNvSpPr/>
          <p:nvPr/>
        </p:nvSpPr>
        <p:spPr>
          <a:xfrm>
            <a:off x="6544782" y="3392842"/>
            <a:ext cx="1763047" cy="461665"/>
          </a:xfrm>
          <a:prstGeom prst="rect">
            <a:avLst/>
          </a:prstGeom>
        </p:spPr>
        <p:txBody>
          <a:bodyPr wrap="none">
            <a:spAutoFit/>
          </a:bodyPr>
          <a:lstStyle/>
          <a:p>
            <a:r>
              <a:rPr lang="en-US" altLang="zh-CN" sz="2400" b="1" kern="100" dirty="0">
                <a:latin typeface="Calibri" panose="020F0502020204030204" pitchFamily="34" charset="0"/>
                <a:ea typeface="微软雅黑" panose="020B0503020204020204" pitchFamily="34" charset="-122"/>
                <a:cs typeface="Calibri" panose="020F0502020204030204" pitchFamily="34" charset="0"/>
              </a:rPr>
              <a:t>Throughput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dirty="0"/>
          </a:p>
        </p:txBody>
      </p:sp>
      <p:sp>
        <p:nvSpPr>
          <p:cNvPr id="12" name="箭头: 上 11">
            <a:extLst>
              <a:ext uri="{FF2B5EF4-FFF2-40B4-BE49-F238E27FC236}">
                <a16:creationId xmlns:a16="http://schemas.microsoft.com/office/drawing/2014/main" id="{4FC5AE8F-FB45-4721-96D5-568207E21142}"/>
              </a:ext>
            </a:extLst>
          </p:cNvPr>
          <p:cNvSpPr/>
          <p:nvPr/>
        </p:nvSpPr>
        <p:spPr>
          <a:xfrm>
            <a:off x="8410229" y="3442407"/>
            <a:ext cx="196882" cy="27093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E26C9CA-48F4-481D-8977-3737FD811959}"/>
              </a:ext>
            </a:extLst>
          </p:cNvPr>
          <p:cNvSpPr/>
          <p:nvPr/>
        </p:nvSpPr>
        <p:spPr>
          <a:xfrm>
            <a:off x="8702393" y="3392841"/>
            <a:ext cx="2566665" cy="461665"/>
          </a:xfrm>
          <a:prstGeom prst="rect">
            <a:avLst/>
          </a:prstGeom>
        </p:spPr>
        <p:txBody>
          <a:bodyPr wrap="none">
            <a:spAutoFit/>
          </a:bodyPr>
          <a:lstStyle/>
          <a:p>
            <a:r>
              <a:rPr lang="en-US" altLang="zh-CN" sz="2400" b="1" kern="100" dirty="0">
                <a:solidFill>
                  <a:srgbClr val="FF0000"/>
                </a:solidFill>
                <a:latin typeface="Calibri" panose="020F0502020204030204" pitchFamily="34" charset="0"/>
                <a:ea typeface="微软雅黑" panose="020B0503020204020204" pitchFamily="34" charset="-122"/>
                <a:cs typeface="Calibri" panose="020F0502020204030204" pitchFamily="34" charset="0"/>
              </a:rPr>
              <a:t>1.7 times of </a:t>
            </a:r>
            <a:r>
              <a:rPr lang="en-US" altLang="zh-CN" sz="2400" b="1" kern="100" dirty="0" err="1">
                <a:solidFill>
                  <a:srgbClr val="FF0000"/>
                </a:solidFill>
                <a:latin typeface="Calibri" panose="020F0502020204030204" pitchFamily="34" charset="0"/>
                <a:ea typeface="微软雅黑" panose="020B0503020204020204" pitchFamily="34" charset="-122"/>
                <a:cs typeface="Calibri" panose="020F0502020204030204" pitchFamily="34" charset="0"/>
              </a:rPr>
              <a:t>FTrack</a:t>
            </a:r>
            <a:endParaRPr lang="zh-CN" altLang="en-US" sz="2400" dirty="0">
              <a:solidFill>
                <a:srgbClr val="FF0000"/>
              </a:solidFill>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D6C497A7-3782-4669-B608-0B109BA2E82F}"/>
              </a:ext>
            </a:extLst>
          </p:cNvPr>
          <p:cNvPicPr>
            <a:picLocks noChangeAspect="1"/>
          </p:cNvPicPr>
          <p:nvPr/>
        </p:nvPicPr>
        <p:blipFill rotWithShape="1">
          <a:blip r:embed="rId3">
            <a:extLst>
              <a:ext uri="{28A0092B-C50C-407E-A947-70E740481C1C}">
                <a14:useLocalDpi xmlns:a14="http://schemas.microsoft.com/office/drawing/2010/main" val="0"/>
              </a:ext>
            </a:extLst>
          </a:blip>
          <a:srcRect l="24874" t="799" r="50000" b="22808"/>
          <a:stretch/>
        </p:blipFill>
        <p:spPr>
          <a:xfrm>
            <a:off x="7012404" y="852310"/>
            <a:ext cx="2887764" cy="2207341"/>
          </a:xfrm>
          <a:prstGeom prst="rect">
            <a:avLst/>
          </a:prstGeom>
        </p:spPr>
      </p:pic>
      <p:sp>
        <p:nvSpPr>
          <p:cNvPr id="15" name="箭头: 上 14">
            <a:extLst>
              <a:ext uri="{FF2B5EF4-FFF2-40B4-BE49-F238E27FC236}">
                <a16:creationId xmlns:a16="http://schemas.microsoft.com/office/drawing/2014/main" id="{B067A208-EE86-4BD9-8A3E-6A2B3F9B04E7}"/>
              </a:ext>
            </a:extLst>
          </p:cNvPr>
          <p:cNvSpPr/>
          <p:nvPr/>
        </p:nvSpPr>
        <p:spPr>
          <a:xfrm>
            <a:off x="536430" y="3461927"/>
            <a:ext cx="196882" cy="27093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590AE50-8C81-440A-859F-9EE786C25630}"/>
              </a:ext>
            </a:extLst>
          </p:cNvPr>
          <p:cNvSpPr/>
          <p:nvPr/>
        </p:nvSpPr>
        <p:spPr>
          <a:xfrm>
            <a:off x="828594" y="3412361"/>
            <a:ext cx="2566665" cy="461665"/>
          </a:xfrm>
          <a:prstGeom prst="rect">
            <a:avLst/>
          </a:prstGeom>
        </p:spPr>
        <p:txBody>
          <a:bodyPr wrap="none">
            <a:spAutoFit/>
          </a:bodyPr>
          <a:lstStyle/>
          <a:p>
            <a:r>
              <a:rPr lang="en-US" altLang="zh-CN" sz="2400" b="1" kern="100" dirty="0">
                <a:solidFill>
                  <a:srgbClr val="FF0000"/>
                </a:solidFill>
                <a:latin typeface="Calibri" panose="020F0502020204030204" pitchFamily="34" charset="0"/>
                <a:ea typeface="微软雅黑" panose="020B0503020204020204" pitchFamily="34" charset="-122"/>
                <a:cs typeface="Calibri" panose="020F0502020204030204" pitchFamily="34" charset="0"/>
              </a:rPr>
              <a:t>7.1 times of </a:t>
            </a:r>
            <a:r>
              <a:rPr lang="en-US" altLang="zh-CN" sz="2400" b="1" kern="100" dirty="0" err="1">
                <a:solidFill>
                  <a:srgbClr val="FF0000"/>
                </a:solidFill>
                <a:latin typeface="Calibri" panose="020F0502020204030204" pitchFamily="34" charset="0"/>
                <a:ea typeface="微软雅黑" panose="020B0503020204020204" pitchFamily="34" charset="-122"/>
                <a:cs typeface="Calibri" panose="020F0502020204030204" pitchFamily="34" charset="0"/>
              </a:rPr>
              <a:t>FTrack</a:t>
            </a:r>
            <a:endParaRPr lang="zh-CN" altLang="en-US" sz="24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741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6"/>
                                        </p:tgtEl>
                                        <p:attrNameLst>
                                          <p:attrName>r</p:attrName>
                                        </p:attrNameLst>
                                      </p:cBhvr>
                                    </p:animRot>
                                    <p:animRot by="-240000">
                                      <p:cBhvr>
                                        <p:cTn id="15" dur="200" fill="hold">
                                          <p:stCondLst>
                                            <p:cond delay="200"/>
                                          </p:stCondLst>
                                        </p:cTn>
                                        <p:tgtEl>
                                          <p:spTgt spid="16"/>
                                        </p:tgtEl>
                                        <p:attrNameLst>
                                          <p:attrName>r</p:attrName>
                                        </p:attrNameLst>
                                      </p:cBhvr>
                                    </p:animRot>
                                    <p:animRot by="240000">
                                      <p:cBhvr>
                                        <p:cTn id="16" dur="200" fill="hold">
                                          <p:stCondLst>
                                            <p:cond delay="400"/>
                                          </p:stCondLst>
                                        </p:cTn>
                                        <p:tgtEl>
                                          <p:spTgt spid="16"/>
                                        </p:tgtEl>
                                        <p:attrNameLst>
                                          <p:attrName>r</p:attrName>
                                        </p:attrNameLst>
                                      </p:cBhvr>
                                    </p:animRot>
                                    <p:animRot by="-240000">
                                      <p:cBhvr>
                                        <p:cTn id="17" dur="200" fill="hold">
                                          <p:stCondLst>
                                            <p:cond delay="600"/>
                                          </p:stCondLst>
                                        </p:cTn>
                                        <p:tgtEl>
                                          <p:spTgt spid="16"/>
                                        </p:tgtEl>
                                        <p:attrNameLst>
                                          <p:attrName>r</p:attrName>
                                        </p:attrNameLst>
                                      </p:cBhvr>
                                    </p:animRot>
                                    <p:animRot by="120000">
                                      <p:cBhvr>
                                        <p:cTn id="18"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b="1" dirty="0"/>
              <a:t>PERFORMANCE EVALUATION</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18</a:t>
            </a:fld>
            <a:endParaRPr lang="zh-CN" altLang="en-US" dirty="0"/>
          </a:p>
        </p:txBody>
      </p:sp>
      <p:sp>
        <p:nvSpPr>
          <p:cNvPr id="2" name="矩形 1">
            <a:extLst>
              <a:ext uri="{FF2B5EF4-FFF2-40B4-BE49-F238E27FC236}">
                <a16:creationId xmlns:a16="http://schemas.microsoft.com/office/drawing/2014/main" id="{7A0D26AB-25F2-4381-B0F0-10A288838891}"/>
              </a:ext>
            </a:extLst>
          </p:cNvPr>
          <p:cNvSpPr/>
          <p:nvPr/>
        </p:nvSpPr>
        <p:spPr>
          <a:xfrm>
            <a:off x="537901" y="3095834"/>
            <a:ext cx="9609399" cy="369332"/>
          </a:xfrm>
          <a:prstGeom prst="rect">
            <a:avLst/>
          </a:prstGeom>
        </p:spPr>
        <p:txBody>
          <a:bodyPr wrap="square">
            <a:spAutoFit/>
          </a:bodyPr>
          <a:lstStyle/>
          <a:p>
            <a:endParaRPr lang="zh-CN" altLang="en-US" dirty="0"/>
          </a:p>
        </p:txBody>
      </p:sp>
      <p:sp>
        <p:nvSpPr>
          <p:cNvPr id="3" name="文本框 2">
            <a:extLst>
              <a:ext uri="{FF2B5EF4-FFF2-40B4-BE49-F238E27FC236}">
                <a16:creationId xmlns:a16="http://schemas.microsoft.com/office/drawing/2014/main" id="{8DDC86FD-AAF5-4411-A427-5475D54BE69C}"/>
              </a:ext>
            </a:extLst>
          </p:cNvPr>
          <p:cNvSpPr txBox="1"/>
          <p:nvPr/>
        </p:nvSpPr>
        <p:spPr>
          <a:xfrm>
            <a:off x="599698" y="895745"/>
            <a:ext cx="9992102" cy="5078313"/>
          </a:xfrm>
          <a:prstGeom prst="rect">
            <a:avLst/>
          </a:prstGeom>
          <a:noFill/>
        </p:spPr>
        <p:txBody>
          <a:bodyPr wrap="square">
            <a:spAutoFit/>
          </a:bodyPr>
          <a:lstStyle/>
          <a:p>
            <a:r>
              <a:rPr lang="zh-CN" altLang="en-US" sz="2400" b="1" dirty="0">
                <a:solidFill>
                  <a:schemeClr val="accent1"/>
                </a:solidFill>
                <a:cs typeface="+mn-ea"/>
              </a:rPr>
              <a:t>冲突解决能力                                                                  </a:t>
            </a:r>
            <a:r>
              <a:rPr lang="en-US" altLang="zh-CN" sz="2400" b="1" dirty="0" err="1">
                <a:solidFill>
                  <a:schemeClr val="accent1"/>
                </a:solidFill>
                <a:cs typeface="+mn-ea"/>
              </a:rPr>
              <a:t>SCLoRa</a:t>
            </a:r>
            <a:r>
              <a:rPr lang="zh-CN" altLang="en-US" sz="2400" b="1" dirty="0">
                <a:solidFill>
                  <a:schemeClr val="accent1"/>
                </a:solidFill>
                <a:cs typeface="+mn-ea"/>
              </a:rPr>
              <a:t>开销                         </a:t>
            </a:r>
            <a:endParaRPr lang="en-US" altLang="zh-CN" sz="2400" b="1" dirty="0">
              <a:solidFill>
                <a:schemeClr val="accent1"/>
              </a:solidFill>
              <a:cs typeface="+mn-ea"/>
            </a:endParaRPr>
          </a:p>
          <a:p>
            <a:endParaRPr lang="en-US" altLang="zh-CN" sz="2400" b="1" dirty="0">
              <a:solidFill>
                <a:schemeClr val="accent1"/>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cs"/>
              </a:rPr>
              <a:t>符号接收率与冲突节点数量                                                         同时传输节点数量</a:t>
            </a:r>
            <a:endParaRPr kumimoji="0" lang="en-US" altLang="zh-CN" sz="1800" b="1"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prstClr val="black"/>
              </a:solidFill>
              <a:latin typeface="Arial"/>
              <a:ea typeface="Microsoft YaHe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频谱系数稳定性</a:t>
            </a:r>
            <a:endPar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cs"/>
              </a:rPr>
              <a:t>噪声与窗口</a:t>
            </a: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p:txBody>
      </p:sp>
      <p:pic>
        <p:nvPicPr>
          <p:cNvPr id="5" name="图片 4">
            <a:extLst>
              <a:ext uri="{FF2B5EF4-FFF2-40B4-BE49-F238E27FC236}">
                <a16:creationId xmlns:a16="http://schemas.microsoft.com/office/drawing/2014/main" id="{5687C26D-AA11-46A3-8CBD-43004785A81E}"/>
              </a:ext>
            </a:extLst>
          </p:cNvPr>
          <p:cNvPicPr>
            <a:picLocks noChangeAspect="1"/>
          </p:cNvPicPr>
          <p:nvPr/>
        </p:nvPicPr>
        <p:blipFill>
          <a:blip r:embed="rId3"/>
          <a:stretch>
            <a:fillRect/>
          </a:stretch>
        </p:blipFill>
        <p:spPr>
          <a:xfrm>
            <a:off x="666282" y="1978451"/>
            <a:ext cx="2251090" cy="1848693"/>
          </a:xfrm>
          <a:prstGeom prst="rect">
            <a:avLst/>
          </a:prstGeom>
        </p:spPr>
      </p:pic>
      <p:pic>
        <p:nvPicPr>
          <p:cNvPr id="8" name="图片 7">
            <a:extLst>
              <a:ext uri="{FF2B5EF4-FFF2-40B4-BE49-F238E27FC236}">
                <a16:creationId xmlns:a16="http://schemas.microsoft.com/office/drawing/2014/main" id="{D1EA5102-EE6D-4C47-B0CB-E0AA23B1DBDC}"/>
              </a:ext>
            </a:extLst>
          </p:cNvPr>
          <p:cNvPicPr>
            <a:picLocks noChangeAspect="1"/>
          </p:cNvPicPr>
          <p:nvPr/>
        </p:nvPicPr>
        <p:blipFill>
          <a:blip r:embed="rId4"/>
          <a:stretch>
            <a:fillRect/>
          </a:stretch>
        </p:blipFill>
        <p:spPr>
          <a:xfrm>
            <a:off x="6361978" y="1978452"/>
            <a:ext cx="4687562" cy="2173748"/>
          </a:xfrm>
          <a:prstGeom prst="rect">
            <a:avLst/>
          </a:prstGeom>
        </p:spPr>
      </p:pic>
      <p:pic>
        <p:nvPicPr>
          <p:cNvPr id="13" name="图片 12">
            <a:extLst>
              <a:ext uri="{FF2B5EF4-FFF2-40B4-BE49-F238E27FC236}">
                <a16:creationId xmlns:a16="http://schemas.microsoft.com/office/drawing/2014/main" id="{14C97E5B-07B3-486C-BC65-91C7A8497BAE}"/>
              </a:ext>
            </a:extLst>
          </p:cNvPr>
          <p:cNvPicPr>
            <a:picLocks noChangeAspect="1"/>
          </p:cNvPicPr>
          <p:nvPr/>
        </p:nvPicPr>
        <p:blipFill>
          <a:blip r:embed="rId5"/>
          <a:stretch>
            <a:fillRect/>
          </a:stretch>
        </p:blipFill>
        <p:spPr>
          <a:xfrm>
            <a:off x="1970466" y="4638510"/>
            <a:ext cx="2583404" cy="2141406"/>
          </a:xfrm>
          <a:prstGeom prst="rect">
            <a:avLst/>
          </a:prstGeom>
        </p:spPr>
      </p:pic>
      <p:pic>
        <p:nvPicPr>
          <p:cNvPr id="15" name="图片 14">
            <a:extLst>
              <a:ext uri="{FF2B5EF4-FFF2-40B4-BE49-F238E27FC236}">
                <a16:creationId xmlns:a16="http://schemas.microsoft.com/office/drawing/2014/main" id="{C7AA2B29-4AEA-4B2B-840F-207E949CA075}"/>
              </a:ext>
            </a:extLst>
          </p:cNvPr>
          <p:cNvPicPr>
            <a:picLocks noChangeAspect="1"/>
          </p:cNvPicPr>
          <p:nvPr/>
        </p:nvPicPr>
        <p:blipFill>
          <a:blip r:embed="rId6"/>
          <a:stretch>
            <a:fillRect/>
          </a:stretch>
        </p:blipFill>
        <p:spPr>
          <a:xfrm>
            <a:off x="4553870" y="4717888"/>
            <a:ext cx="6727003" cy="1982649"/>
          </a:xfrm>
          <a:prstGeom prst="rect">
            <a:avLst/>
          </a:prstGeom>
        </p:spPr>
      </p:pic>
      <p:sp>
        <p:nvSpPr>
          <p:cNvPr id="10" name="箭头: 上 9">
            <a:extLst>
              <a:ext uri="{FF2B5EF4-FFF2-40B4-BE49-F238E27FC236}">
                <a16:creationId xmlns:a16="http://schemas.microsoft.com/office/drawing/2014/main" id="{42232C9E-5B81-4F95-809A-CB5605B2F3E1}"/>
              </a:ext>
            </a:extLst>
          </p:cNvPr>
          <p:cNvSpPr/>
          <p:nvPr/>
        </p:nvSpPr>
        <p:spPr>
          <a:xfrm>
            <a:off x="666282" y="3882218"/>
            <a:ext cx="196882" cy="27093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A29FD30-244E-40BB-889B-C8EEA9CEB4C5}"/>
              </a:ext>
            </a:extLst>
          </p:cNvPr>
          <p:cNvSpPr/>
          <p:nvPr/>
        </p:nvSpPr>
        <p:spPr>
          <a:xfrm>
            <a:off x="958446" y="3832652"/>
            <a:ext cx="2566665" cy="461665"/>
          </a:xfrm>
          <a:prstGeom prst="rect">
            <a:avLst/>
          </a:prstGeom>
        </p:spPr>
        <p:txBody>
          <a:bodyPr wrap="none">
            <a:spAutoFit/>
          </a:bodyPr>
          <a:lstStyle/>
          <a:p>
            <a:r>
              <a:rPr lang="en-US" altLang="zh-CN" sz="2400" b="1" kern="100" dirty="0">
                <a:solidFill>
                  <a:srgbClr val="FF0000"/>
                </a:solidFill>
                <a:latin typeface="Calibri" panose="020F0502020204030204" pitchFamily="34" charset="0"/>
                <a:ea typeface="微软雅黑" panose="020B0503020204020204" pitchFamily="34" charset="-122"/>
                <a:cs typeface="Calibri" panose="020F0502020204030204" pitchFamily="34" charset="0"/>
              </a:rPr>
              <a:t>6.7 times of </a:t>
            </a:r>
            <a:r>
              <a:rPr lang="en-US" altLang="zh-CN" sz="2400" b="1" kern="100" dirty="0" err="1">
                <a:solidFill>
                  <a:srgbClr val="FF0000"/>
                </a:solidFill>
                <a:latin typeface="Calibri" panose="020F0502020204030204" pitchFamily="34" charset="0"/>
                <a:ea typeface="微软雅黑" panose="020B0503020204020204" pitchFamily="34" charset="-122"/>
                <a:cs typeface="Calibri" panose="020F0502020204030204" pitchFamily="34" charset="0"/>
              </a:rPr>
              <a:t>FTrack</a:t>
            </a:r>
            <a:endParaRPr lang="zh-CN" altLang="en-US" sz="24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517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结论</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fontAlgn="base"/>
            <a:r>
              <a:rPr lang="en-US" altLang="zh-CN" dirty="0"/>
              <a:t>CONCLUSION</a:t>
            </a:r>
            <a:endParaRPr lang="zh-CN" altLang="zh-CN" b="1" dirty="0"/>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918" y="1347763"/>
            <a:ext cx="2959384" cy="3189357"/>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186061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486185" y="1682843"/>
            <a:ext cx="2742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介绍</a:t>
            </a:r>
          </a:p>
        </p:txBody>
      </p:sp>
      <p:sp>
        <p:nvSpPr>
          <p:cNvPr id="57" name="文本框 56">
            <a:extLst>
              <a:ext uri="{FF2B5EF4-FFF2-40B4-BE49-F238E27FC236}">
                <a16:creationId xmlns:a16="http://schemas.microsoft.com/office/drawing/2014/main" id="{869C50FF-AAAC-4AC9-A454-CFF0E4B19F00}"/>
              </a:ext>
            </a:extLst>
          </p:cNvPr>
          <p:cNvSpPr txBox="1"/>
          <p:nvPr/>
        </p:nvSpPr>
        <p:spPr>
          <a:xfrm>
            <a:off x="7780018" y="2545406"/>
            <a:ext cx="2021840" cy="1384995"/>
          </a:xfrm>
          <a:prstGeom prst="rect">
            <a:avLst/>
          </a:prstGeom>
          <a:noFill/>
        </p:spPr>
        <p:txBody>
          <a:bodyPr wrap="square" rtlCol="0">
            <a:spAutoFit/>
          </a:bodyPr>
          <a:lstStyle/>
          <a:p>
            <a:pPr>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背景与动机</a:t>
            </a:r>
          </a:p>
          <a:p>
            <a:pPr>
              <a:defRPr/>
            </a:pP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7958140" y="3311775"/>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SCLORA</a:t>
            </a: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设计</a:t>
            </a:r>
          </a:p>
        </p:txBody>
      </p:sp>
      <p:sp>
        <p:nvSpPr>
          <p:cNvPr id="59" name="文本框 58">
            <a:extLst>
              <a:ext uri="{FF2B5EF4-FFF2-40B4-BE49-F238E27FC236}">
                <a16:creationId xmlns:a16="http://schemas.microsoft.com/office/drawing/2014/main" id="{7486EF1D-DCAA-4629-8A3D-09363BDD6388}"/>
              </a:ext>
            </a:extLst>
          </p:cNvPr>
          <p:cNvSpPr txBox="1"/>
          <p:nvPr/>
        </p:nvSpPr>
        <p:spPr>
          <a:xfrm>
            <a:off x="7983417" y="4126565"/>
            <a:ext cx="27740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表现评估</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711155" y="4975812"/>
            <a:ext cx="3183502" cy="523220"/>
          </a:xfrm>
          <a:prstGeom prst="rect">
            <a:avLst/>
          </a:prstGeom>
          <a:noFill/>
        </p:spPr>
        <p:txBody>
          <a:bodyPr wrap="square" rtlCol="0">
            <a:spAutoFit/>
          </a:bodyPr>
          <a:lstStyle/>
          <a:p>
            <a:pPr lvl="0">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结论</a:t>
            </a: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471668" y="2573790"/>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71668" y="3351090"/>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25815" y="4165773"/>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71668" y="4211626"/>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9475" y="4331914"/>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160633" y="5005124"/>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6230821" y="1690181"/>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18615" y="2301294"/>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72573" y="3184963"/>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6726780" y="1502275"/>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959510" y="558363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170745" y="476823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170745" y="392697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01676" y="1593408"/>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072573" y="2452181"/>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170745" y="3219090"/>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196022" y="40302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003710" y="4875752"/>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cxnSp>
        <p:nvCxnSpPr>
          <p:cNvPr id="114" name="直接连接符 113">
            <a:extLst>
              <a:ext uri="{FF2B5EF4-FFF2-40B4-BE49-F238E27FC236}">
                <a16:creationId xmlns:a16="http://schemas.microsoft.com/office/drawing/2014/main" id="{F546B4E8-70C3-483C-A16D-964BEC14D81E}"/>
              </a:ext>
            </a:extLst>
          </p:cNvPr>
          <p:cNvCxnSpPr>
            <a:cxnSpLocks/>
          </p:cNvCxnSpPr>
          <p:nvPr/>
        </p:nvCxnSpPr>
        <p:spPr>
          <a:xfrm flipV="1">
            <a:off x="6680927" y="58130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86B84EA7-327D-449D-B40E-6D6827718C32}"/>
              </a:ext>
            </a:extLst>
          </p:cNvPr>
          <p:cNvCxnSpPr>
            <a:cxnSpLocks/>
          </p:cNvCxnSpPr>
          <p:nvPr/>
        </p:nvCxnSpPr>
        <p:spPr>
          <a:xfrm flipV="1">
            <a:off x="6274906" y="717773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CONCLUSION</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9665E033-CB64-4235-A998-265D2A18EB4C}"/>
              </a:ext>
            </a:extLst>
          </p:cNvPr>
          <p:cNvSpPr/>
          <p:nvPr/>
        </p:nvSpPr>
        <p:spPr>
          <a:xfrm>
            <a:off x="506526" y="1129847"/>
            <a:ext cx="9011943" cy="2031325"/>
          </a:xfrm>
          <a:prstGeom prst="rect">
            <a:avLst/>
          </a:prstGeom>
        </p:spPr>
        <p:txBody>
          <a:bodyPr wrap="square">
            <a:spAutoFit/>
          </a:bodyPr>
          <a:lstStyle/>
          <a:p>
            <a:r>
              <a:rPr lang="zh-CN" altLang="en-US" b="1" dirty="0"/>
              <a:t>工作：</a:t>
            </a:r>
            <a:r>
              <a:rPr lang="zh-CN" altLang="en-US" dirty="0"/>
              <a:t>解决了突发性并行上行链路冲突</a:t>
            </a:r>
            <a:endParaRPr lang="en-US" altLang="zh-CN" dirty="0"/>
          </a:p>
          <a:p>
            <a:endParaRPr lang="zh-CN" altLang="zh-CN" dirty="0"/>
          </a:p>
          <a:p>
            <a:r>
              <a:rPr lang="zh-CN" altLang="en-US" b="1" dirty="0"/>
              <a:t>适用于终端节点与基站而不需要硬件改变</a:t>
            </a:r>
            <a:endParaRPr lang="en-US" altLang="zh-CN" b="1" dirty="0"/>
          </a:p>
          <a:p>
            <a:endParaRPr lang="en-US" altLang="zh-CN" b="1" dirty="0"/>
          </a:p>
          <a:p>
            <a:r>
              <a:rPr lang="zh-CN" altLang="en-US" dirty="0"/>
              <a:t>利用多维度物理特征提出了‘频谱系数’</a:t>
            </a:r>
            <a:endParaRPr lang="en-US" altLang="zh-CN" dirty="0"/>
          </a:p>
          <a:p>
            <a:pPr lvl="0"/>
            <a:endParaRPr lang="en-US" altLang="zh-CN" dirty="0"/>
          </a:p>
          <a:p>
            <a:pPr lvl="0"/>
            <a:endParaRPr lang="en-US" altLang="zh-CN" dirty="0"/>
          </a:p>
        </p:txBody>
      </p:sp>
      <p:sp>
        <p:nvSpPr>
          <p:cNvPr id="6" name="文本框 5">
            <a:extLst>
              <a:ext uri="{FF2B5EF4-FFF2-40B4-BE49-F238E27FC236}">
                <a16:creationId xmlns:a16="http://schemas.microsoft.com/office/drawing/2014/main" id="{F4B89356-0460-41B7-B6BA-30A9E7F13885}"/>
              </a:ext>
            </a:extLst>
          </p:cNvPr>
          <p:cNvSpPr txBox="1"/>
          <p:nvPr/>
        </p:nvSpPr>
        <p:spPr>
          <a:xfrm>
            <a:off x="1705675" y="2791840"/>
            <a:ext cx="9905078" cy="523220"/>
          </a:xfrm>
          <a:prstGeom prst="rect">
            <a:avLst/>
          </a:prstGeom>
          <a:noFill/>
        </p:spPr>
        <p:txBody>
          <a:bodyPr wrap="square">
            <a:spAutoFit/>
          </a:bodyPr>
          <a:lstStyle/>
          <a:p>
            <a:r>
              <a:rPr lang="en-US" altLang="zh-CN" sz="2800" b="1" kern="100" dirty="0" err="1">
                <a:latin typeface="Calibri" panose="020F0502020204030204" pitchFamily="34" charset="0"/>
                <a:ea typeface="微软雅黑" panose="020B0503020204020204" pitchFamily="34" charset="-122"/>
                <a:cs typeface="Calibri" panose="020F0502020204030204" pitchFamily="34" charset="0"/>
              </a:rPr>
              <a:t>SCLoRa</a:t>
            </a:r>
            <a:r>
              <a:rPr lang="en-US" altLang="zh-CN" sz="2800" b="1" kern="100" dirty="0">
                <a:latin typeface="Calibri" panose="020F0502020204030204" pitchFamily="34" charset="0"/>
                <a:ea typeface="微软雅黑" panose="020B0503020204020204" pitchFamily="34" charset="-122"/>
                <a:cs typeface="Calibri" panose="020F0502020204030204" pitchFamily="34" charset="0"/>
              </a:rPr>
              <a:t>: A PHY </a:t>
            </a:r>
            <a:r>
              <a:rPr lang="en-US" altLang="zh-CN" sz="2800" b="1" kern="100" dirty="0" err="1">
                <a:solidFill>
                  <a:srgbClr val="FF0000"/>
                </a:solidFill>
                <a:latin typeface="Calibri" panose="020F0502020204030204" pitchFamily="34" charset="0"/>
                <a:ea typeface="微软雅黑" panose="020B0503020204020204" pitchFamily="34" charset="-122"/>
                <a:cs typeface="Calibri" panose="020F0502020204030204" pitchFamily="34" charset="0"/>
              </a:rPr>
              <a:t>Mutli</a:t>
            </a:r>
            <a:r>
              <a:rPr lang="en-US" altLang="zh-CN" sz="2800" b="1" kern="100" dirty="0">
                <a:solidFill>
                  <a:srgbClr val="FF0000"/>
                </a:solidFill>
                <a:latin typeface="Calibri" panose="020F0502020204030204" pitchFamily="34" charset="0"/>
                <a:ea typeface="微软雅黑" panose="020B0503020204020204" pitchFamily="34" charset="-122"/>
                <a:cs typeface="Calibri" panose="020F0502020204030204" pitchFamily="34" charset="0"/>
              </a:rPr>
              <a:t>-Dimensional</a:t>
            </a:r>
            <a:r>
              <a:rPr lang="en-US" altLang="zh-CN" sz="2800" b="1" kern="100" dirty="0">
                <a:latin typeface="Calibri" panose="020F0502020204030204" pitchFamily="34" charset="0"/>
                <a:ea typeface="微软雅黑" panose="020B0503020204020204" pitchFamily="34" charset="-122"/>
                <a:cs typeface="Calibri" panose="020F0502020204030204" pitchFamily="34" charset="0"/>
              </a:rPr>
              <a:t> Solution for </a:t>
            </a:r>
            <a:r>
              <a:rPr lang="en-US" altLang="zh-CN" sz="2800" b="1" kern="100" dirty="0" err="1">
                <a:latin typeface="Calibri" panose="020F0502020204030204" pitchFamily="34" charset="0"/>
                <a:ea typeface="微软雅黑" panose="020B0503020204020204" pitchFamily="34" charset="-122"/>
                <a:cs typeface="Calibri" panose="020F0502020204030204" pitchFamily="34" charset="0"/>
              </a:rPr>
              <a:t>LoRa</a:t>
            </a:r>
            <a:r>
              <a:rPr lang="en-US" altLang="zh-CN" sz="2800" b="1" kern="100" dirty="0">
                <a:latin typeface="Calibri" panose="020F0502020204030204" pitchFamily="34" charset="0"/>
                <a:ea typeface="微软雅黑" panose="020B0503020204020204" pitchFamily="34" charset="-122"/>
                <a:cs typeface="Calibri" panose="020F0502020204030204" pitchFamily="34" charset="0"/>
              </a:rPr>
              <a:t> Collision</a:t>
            </a:r>
            <a:endParaRPr lang="zh-CN" altLang="en-US" sz="2800"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655272F1-7844-4966-84F1-F6BAD65F0DA7}"/>
              </a:ext>
            </a:extLst>
          </p:cNvPr>
          <p:cNvSpPr txBox="1"/>
          <p:nvPr/>
        </p:nvSpPr>
        <p:spPr>
          <a:xfrm>
            <a:off x="1343974" y="3161172"/>
            <a:ext cx="10174925" cy="2556982"/>
          </a:xfrm>
          <a:prstGeom prst="rect">
            <a:avLst/>
          </a:prstGeom>
          <a:noFill/>
        </p:spPr>
        <p:txBody>
          <a:bodyPr wrap="square" rtlCol="0">
            <a:spAutoFit/>
          </a:bodyPr>
          <a:lstStyle/>
          <a:p>
            <a:pPr marL="457200" indent="-457200">
              <a:lnSpc>
                <a:spcPct val="200000"/>
              </a:lnSpc>
              <a:buFont typeface="Wingdings" panose="05000000000000000000" pitchFamily="2" charset="2"/>
              <a:buChar char="ü"/>
            </a:pPr>
            <a:r>
              <a:rPr lang="en-US" altLang="zh-CN" sz="2800" dirty="0">
                <a:latin typeface="Calibri" panose="020F0502020204030204" pitchFamily="34" charset="0"/>
                <a:cs typeface="Calibri" panose="020F0502020204030204" pitchFamily="34" charset="0"/>
              </a:rPr>
              <a:t>First to examine multiple unique features</a:t>
            </a:r>
          </a:p>
          <a:p>
            <a:pPr marL="457200" indent="-457200">
              <a:lnSpc>
                <a:spcPct val="200000"/>
              </a:lnSpc>
              <a:buFont typeface="Wingdings" panose="05000000000000000000" pitchFamily="2" charset="2"/>
              <a:buChar char="ü"/>
            </a:pPr>
            <a:r>
              <a:rPr lang="en-US" altLang="zh-CN" sz="2800" dirty="0">
                <a:latin typeface="Calibri" panose="020F0502020204030204" pitchFamily="34" charset="0"/>
                <a:cs typeface="Calibri" panose="020F0502020204030204" pitchFamily="34" charset="0"/>
              </a:rPr>
              <a:t>Resilient to the dynamic environment</a:t>
            </a:r>
          </a:p>
          <a:p>
            <a:pPr marL="457200" indent="-457200">
              <a:lnSpc>
                <a:spcPct val="200000"/>
              </a:lnSpc>
              <a:buFont typeface="Wingdings" panose="05000000000000000000" pitchFamily="2" charset="2"/>
              <a:buChar char="ü"/>
            </a:pPr>
            <a:r>
              <a:rPr lang="en-US" altLang="zh-CN" sz="2800" dirty="0">
                <a:latin typeface="Calibri" panose="020F0502020204030204" pitchFamily="34" charset="0"/>
                <a:cs typeface="Calibri" panose="020F0502020204030204" pitchFamily="34" charset="0"/>
              </a:rPr>
              <a:t>Achieving a 3x network throughput of the state-of-the-art </a:t>
            </a:r>
            <a:r>
              <a:rPr lang="en-US" altLang="zh-CN" sz="2800" b="1" kern="100" dirty="0" err="1">
                <a:solidFill>
                  <a:srgbClr val="FF0000"/>
                </a:solidFill>
                <a:latin typeface="Calibri" panose="020F0502020204030204" pitchFamily="34" charset="0"/>
                <a:ea typeface="微软雅黑" panose="020B0503020204020204" pitchFamily="34" charset="-122"/>
                <a:cs typeface="Calibri" panose="020F0502020204030204" pitchFamily="34" charset="0"/>
              </a:rPr>
              <a:t>FTrack</a:t>
            </a:r>
            <a:endParaRPr lang="en-US" altLang="zh-C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896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感谢聆听</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p:txBody>
          <a:bodyPr/>
          <a:lstStyle/>
          <a:p>
            <a:r>
              <a:rPr lang="en-US" altLang="zh-CN" spc="450" dirty="0"/>
              <a:t>Thanks For Listening</a:t>
            </a: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 202</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/0</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a:t>
            </a:r>
            <a:r>
              <a:rPr kumimoji="0" lang="zh-CN" altLang="en-US" sz="2000" i="0" u="none" strike="noStrike" kern="1200" cap="none" spc="0" normalizeH="0" baseline="0" noProof="0">
                <a:ln>
                  <a:noFill/>
                </a:ln>
                <a:solidFill>
                  <a:schemeClr val="accent1"/>
                </a:solidFill>
                <a:effectLst/>
                <a:uLnTx/>
                <a:uFillTx/>
                <a:latin typeface="Arial"/>
                <a:cs typeface="+mn-ea"/>
              </a:rPr>
              <a:t>*</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介绍</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6238696"/>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ea typeface="+mn-ea"/>
                <a:cs typeface="+mn-ea"/>
              </a:rPr>
              <a:t>并发传输</a:t>
            </a:r>
            <a:endParaRPr lang="en-US" altLang="zh-CN" dirty="0">
              <a:ea typeface="+mn-ea"/>
              <a:cs typeface="+mn-ea"/>
            </a:endParaRPr>
          </a:p>
          <a:p>
            <a:pPr algn="l"/>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①</a:t>
            </a:r>
            <a:r>
              <a:rPr lang="zh-CN" altLang="en-US" sz="1800" dirty="0">
                <a:solidFill>
                  <a:prstClr val="black"/>
                </a:solidFill>
                <a:latin typeface="Arial"/>
              </a:rPr>
              <a:t>问题：</a:t>
            </a:r>
            <a:r>
              <a:rPr lang="zh-CN" altLang="en-US" sz="1800" b="0" dirty="0">
                <a:solidFill>
                  <a:prstClr val="black"/>
                </a:solidFill>
                <a:latin typeface="Arial"/>
              </a:rPr>
              <a:t>共存的终端设备同时向基站发送数据包导致严重的数据包丢失</a:t>
            </a:r>
            <a:endParaRPr lang="en-US" altLang="zh-CN" sz="1800" b="0" dirty="0">
              <a:solidFill>
                <a:prstClr val="black"/>
              </a:solidFill>
              <a:latin typeface="Arial"/>
            </a:endParaRPr>
          </a:p>
          <a:p>
            <a:pPr algn="l"/>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rPr>
              <a:t>②</a:t>
            </a:r>
            <a:r>
              <a:rPr lang="zh-CN" altLang="en-US" sz="1800" dirty="0">
                <a:solidFill>
                  <a:prstClr val="black"/>
                </a:solidFill>
                <a:latin typeface="Arial"/>
              </a:rPr>
              <a:t>链路层方法：</a:t>
            </a:r>
            <a:r>
              <a:rPr lang="zh-CN" altLang="en-US" sz="1800" b="0" dirty="0">
                <a:solidFill>
                  <a:prstClr val="black"/>
                </a:solidFill>
                <a:latin typeface="Arial"/>
              </a:rPr>
              <a:t>碰撞检测与传输调度（受限于终端功耗和成本）</a:t>
            </a:r>
            <a:endParaRPr lang="en-US" altLang="zh-CN" sz="1800" b="0" dirty="0">
              <a:solidFill>
                <a:prstClr val="black"/>
              </a:solidFill>
              <a:latin typeface="Arial"/>
            </a:endParaRPr>
          </a:p>
          <a:p>
            <a:pPr algn="l"/>
            <a:r>
              <a:rPr lang="zh-CN" altLang="en-US" sz="1800" dirty="0">
                <a:solidFill>
                  <a:prstClr val="black"/>
                </a:solidFill>
                <a:latin typeface="Arial"/>
              </a:rPr>
              <a:t>    物理层方法：</a:t>
            </a:r>
            <a:r>
              <a:rPr lang="zh-CN" altLang="en-US" sz="1800" b="0" dirty="0">
                <a:solidFill>
                  <a:prstClr val="black"/>
                </a:solidFill>
                <a:latin typeface="Arial"/>
              </a:rPr>
              <a:t>依赖单一物理特性（受限于大规模</a:t>
            </a:r>
            <a:r>
              <a:rPr lang="en-US" altLang="zh-CN" sz="1800" b="0" dirty="0">
                <a:solidFill>
                  <a:prstClr val="black"/>
                </a:solidFill>
                <a:latin typeface="Arial"/>
              </a:rPr>
              <a:t>/</a:t>
            </a:r>
            <a:r>
              <a:rPr lang="zh-CN" altLang="en-US" sz="1800" b="0" dirty="0">
                <a:solidFill>
                  <a:prstClr val="black"/>
                </a:solidFill>
                <a:latin typeface="Arial"/>
              </a:rPr>
              <a:t>突发传输）</a:t>
            </a: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spcBef>
                <a:spcPts val="0"/>
              </a:spcBef>
            </a:pPr>
            <a:r>
              <a:rPr lang="zh-CN" altLang="en-US" dirty="0"/>
              <a:t>难点</a:t>
            </a:r>
            <a:endParaRPr lang="en-US" altLang="zh-CN" dirty="0"/>
          </a:p>
          <a:p>
            <a:pPr algn="l">
              <a:spcBef>
                <a:spcPts val="0"/>
              </a:spcBef>
            </a:pPr>
            <a:r>
              <a:rPr lang="zh-CN" altLang="en-US" sz="1800" b="0" dirty="0">
                <a:solidFill>
                  <a:prstClr val="black"/>
                </a:solidFill>
                <a:latin typeface="Arial"/>
              </a:rPr>
              <a:t>①</a:t>
            </a:r>
            <a:r>
              <a:rPr lang="zh-CN" altLang="en-US" sz="1800" dirty="0">
                <a:solidFill>
                  <a:prstClr val="black"/>
                </a:solidFill>
                <a:latin typeface="Arial"/>
              </a:rPr>
              <a:t>动态信道衰落：</a:t>
            </a:r>
            <a:r>
              <a:rPr lang="zh-CN" altLang="en-US" sz="1800" b="0" dirty="0">
                <a:solidFill>
                  <a:prstClr val="black"/>
                </a:solidFill>
                <a:latin typeface="Arial"/>
              </a:rPr>
              <a:t>导致不稳定的频谱系数</a:t>
            </a:r>
            <a:endParaRPr lang="en-US" altLang="zh-CN" sz="1800" b="0" dirty="0">
              <a:solidFill>
                <a:prstClr val="black"/>
              </a:solidFill>
              <a:latin typeface="Arial"/>
            </a:endParaRPr>
          </a:p>
          <a:p>
            <a:pPr algn="l">
              <a:spcBef>
                <a:spcPts val="0"/>
              </a:spcBef>
            </a:pPr>
            <a:r>
              <a:rPr lang="en-US" altLang="zh-CN" sz="1800" b="0" dirty="0">
                <a:solidFill>
                  <a:prstClr val="black"/>
                </a:solidFill>
                <a:latin typeface="Arial"/>
              </a:rPr>
              <a:t>②</a:t>
            </a:r>
            <a:r>
              <a:rPr lang="zh-CN" altLang="en-US" sz="1800" dirty="0">
                <a:solidFill>
                  <a:prstClr val="black"/>
                </a:solidFill>
                <a:latin typeface="Arial"/>
              </a:rPr>
              <a:t>相似符号边界：</a:t>
            </a:r>
            <a:r>
              <a:rPr lang="zh-CN" altLang="en-US" sz="1800" b="0" dirty="0">
                <a:solidFill>
                  <a:prstClr val="black"/>
                </a:solidFill>
                <a:latin typeface="Arial"/>
              </a:rPr>
              <a:t>源于突发通信</a:t>
            </a: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spcBef>
                <a:spcPts val="0"/>
              </a:spcBef>
            </a:pPr>
            <a:r>
              <a:rPr lang="zh-CN" altLang="en-US" dirty="0"/>
              <a:t>步骤</a:t>
            </a:r>
            <a:endParaRPr lang="en-US" altLang="zh-CN" dirty="0"/>
          </a:p>
          <a:p>
            <a:pPr lvl="0" algn="l">
              <a:spcBef>
                <a:spcPts val="0"/>
              </a:spcBef>
            </a:pPr>
            <a:r>
              <a:rPr lang="zh-CN" altLang="en-US" sz="1800" b="0" dirty="0">
                <a:solidFill>
                  <a:prstClr val="black"/>
                </a:solidFill>
                <a:latin typeface="Arial"/>
              </a:rPr>
              <a:t>窗口内的符号经过</a:t>
            </a:r>
            <a:r>
              <a:rPr lang="en-US" altLang="zh-CN" sz="1800" b="0" dirty="0">
                <a:solidFill>
                  <a:prstClr val="black"/>
                </a:solidFill>
                <a:latin typeface="Arial"/>
              </a:rPr>
              <a:t>FFT</a:t>
            </a:r>
            <a:r>
              <a:rPr lang="zh-CN" altLang="en-US" sz="1800" b="0" dirty="0">
                <a:solidFill>
                  <a:prstClr val="black"/>
                </a:solidFill>
                <a:latin typeface="Arial"/>
              </a:rPr>
              <a:t>后检测前导码</a:t>
            </a:r>
            <a:endParaRPr lang="en-US" altLang="zh-CN" sz="1800" b="0" dirty="0">
              <a:solidFill>
                <a:prstClr val="black"/>
              </a:solidFill>
              <a:latin typeface="Arial"/>
            </a:endParaRPr>
          </a:p>
          <a:p>
            <a:pPr lvl="0" algn="l">
              <a:spcBef>
                <a:spcPts val="0"/>
              </a:spcBef>
            </a:pPr>
            <a:r>
              <a:rPr lang="zh-CN" altLang="en-US" sz="1800" b="0" dirty="0">
                <a:solidFill>
                  <a:prstClr val="black"/>
                </a:solidFill>
                <a:latin typeface="Arial"/>
              </a:rPr>
              <a:t>利用</a:t>
            </a:r>
            <a:r>
              <a:rPr lang="en-US" altLang="zh-CN" sz="1800" b="0" dirty="0">
                <a:solidFill>
                  <a:prstClr val="black"/>
                </a:solidFill>
                <a:latin typeface="Arial"/>
              </a:rPr>
              <a:t>upchirp</a:t>
            </a:r>
            <a:r>
              <a:rPr lang="zh-CN" altLang="en-US" sz="1800" b="0" dirty="0">
                <a:solidFill>
                  <a:prstClr val="black"/>
                </a:solidFill>
                <a:latin typeface="Arial"/>
              </a:rPr>
              <a:t>的频移来同步信号，更正</a:t>
            </a:r>
            <a:r>
              <a:rPr lang="en-US" altLang="zh-CN" sz="1800" b="0" dirty="0">
                <a:solidFill>
                  <a:prstClr val="black"/>
                </a:solidFill>
                <a:latin typeface="Arial"/>
              </a:rPr>
              <a:t>upchirp</a:t>
            </a:r>
            <a:r>
              <a:rPr lang="zh-CN" altLang="en-US" sz="1800" b="0" dirty="0">
                <a:solidFill>
                  <a:prstClr val="black"/>
                </a:solidFill>
                <a:latin typeface="Arial"/>
              </a:rPr>
              <a:t>的频谱系数作为符号分离的标准</a:t>
            </a:r>
            <a:endParaRPr lang="en-US" altLang="zh-CN" sz="1800" b="0" dirty="0">
              <a:solidFill>
                <a:prstClr val="black"/>
              </a:solidFill>
              <a:latin typeface="Arial"/>
            </a:endParaRPr>
          </a:p>
          <a:p>
            <a:pPr lvl="0" algn="l">
              <a:spcBef>
                <a:spcPts val="0"/>
              </a:spcBef>
            </a:pPr>
            <a:r>
              <a:rPr lang="zh-CN" altLang="en-US" sz="1800" b="0" dirty="0">
                <a:solidFill>
                  <a:prstClr val="black"/>
                </a:solidFill>
                <a:latin typeface="Arial"/>
              </a:rPr>
              <a:t>对每个数据包滑动窗口，计算窗口内的符号的累计频谱系数，选择与真实值差别最小的</a:t>
            </a: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r>
              <a:rPr lang="zh-CN" altLang="en-US" dirty="0"/>
              <a:t>贡献</a:t>
            </a:r>
            <a:endParaRPr lang="zh-CN" altLang="en-US" sz="4800" dirty="0">
              <a:cs typeface="+mn-ea"/>
            </a:endParaRPr>
          </a:p>
          <a:p>
            <a:pPr algn="l">
              <a:spcBef>
                <a:spcPts val="0"/>
              </a:spcBef>
            </a:pPr>
            <a:r>
              <a:rPr lang="zh-CN" altLang="en-US" sz="1800" b="0" dirty="0">
                <a:solidFill>
                  <a:prstClr val="black"/>
                </a:solidFill>
                <a:latin typeface="Arial"/>
              </a:rPr>
              <a:t>①</a:t>
            </a:r>
            <a:r>
              <a:rPr lang="zh-CN" altLang="en-US" sz="1800" dirty="0">
                <a:solidFill>
                  <a:srgbClr val="000000"/>
                </a:solidFill>
                <a:latin typeface="Arial"/>
              </a:rPr>
              <a:t>使用多个特性</a:t>
            </a:r>
            <a:r>
              <a:rPr lang="zh-CN" altLang="en-US" sz="1800" b="0" dirty="0">
                <a:solidFill>
                  <a:srgbClr val="000000"/>
                </a:solidFill>
                <a:latin typeface="Arial"/>
              </a:rPr>
              <a:t>：</a:t>
            </a:r>
            <a:r>
              <a:rPr lang="zh-CN" altLang="en-US" sz="1800" b="0" dirty="0">
                <a:solidFill>
                  <a:srgbClr val="000000"/>
                </a:solidFill>
                <a:latin typeface="Arial"/>
                <a:ea typeface="Calibri" panose="020F0502020204030204" pitchFamily="34" charset="0"/>
              </a:rPr>
              <a:t>频率与功耗，构造了由它们决定的‘累积频谱系数’</a:t>
            </a:r>
            <a:endParaRPr lang="en-US" altLang="zh-CN" sz="1800" b="0" dirty="0">
              <a:solidFill>
                <a:srgbClr val="000000"/>
              </a:solidFill>
              <a:latin typeface="Arial"/>
              <a:ea typeface="Calibri" panose="020F0502020204030204" pitchFamily="34" charset="0"/>
            </a:endParaRPr>
          </a:p>
          <a:p>
            <a:pPr algn="l">
              <a:spcBef>
                <a:spcPts val="0"/>
              </a:spcBef>
            </a:pPr>
            <a:r>
              <a:rPr lang="zh-CN" altLang="en-US" sz="1800" b="0">
                <a:solidFill>
                  <a:srgbClr val="000000"/>
                </a:solidFill>
                <a:latin typeface="Arial"/>
                <a:ea typeface="Calibri" panose="020F0502020204030204" pitchFamily="34" charset="0"/>
              </a:rPr>
              <a:t>解决了相似符号边界与频谱泄露问题</a:t>
            </a:r>
            <a:endParaRPr lang="en-US" altLang="zh-CN" sz="1800" b="0" dirty="0">
              <a:solidFill>
                <a:srgbClr val="000000"/>
              </a:solidFill>
              <a:latin typeface="Arial"/>
              <a:ea typeface="Calibri" panose="020F0502020204030204" pitchFamily="34" charset="0"/>
            </a:endParaRPr>
          </a:p>
          <a:p>
            <a:pPr algn="l">
              <a:spcBef>
                <a:spcPts val="0"/>
              </a:spcBef>
            </a:pPr>
            <a:r>
              <a:rPr lang="en-US" altLang="zh-CN" sz="1800" b="0" dirty="0">
                <a:solidFill>
                  <a:prstClr val="black"/>
                </a:solidFill>
                <a:latin typeface="Arial"/>
              </a:rPr>
              <a:t>②</a:t>
            </a:r>
            <a:r>
              <a:rPr lang="zh-CN" altLang="en-US" sz="1800" b="0" dirty="0">
                <a:solidFill>
                  <a:prstClr val="black"/>
                </a:solidFill>
                <a:latin typeface="Arial"/>
              </a:rPr>
              <a:t>是目前最先进技术的三倍吞吐量</a:t>
            </a:r>
            <a:endParaRPr lang="en-US" altLang="zh-CN" sz="1800" b="0" dirty="0">
              <a:solidFill>
                <a:prstClr val="black"/>
              </a:solidFill>
              <a:latin typeface="Arial"/>
            </a:endParaRPr>
          </a:p>
          <a:p>
            <a:pPr lvl="0" algn="l">
              <a:spcBef>
                <a:spcPts val="0"/>
              </a:spcBef>
            </a:pPr>
            <a:endParaRPr lang="zh-CN" altLang="en-US" sz="1800" b="0" dirty="0">
              <a:solidFill>
                <a:prstClr val="black"/>
              </a:solidFill>
              <a:latin typeface="Arial"/>
            </a:endParaRPr>
          </a:p>
        </p:txBody>
      </p:sp>
      <p:sp>
        <p:nvSpPr>
          <p:cNvPr id="9" name="文本占位符 8">
            <a:extLst>
              <a:ext uri="{FF2B5EF4-FFF2-40B4-BE49-F238E27FC236}">
                <a16:creationId xmlns:a16="http://schemas.microsoft.com/office/drawing/2014/main" id="{2FFF6640-04A5-42F5-8F24-757CD5ED4638}"/>
              </a:ext>
            </a:extLst>
          </p:cNvPr>
          <p:cNvSpPr txBox="1">
            <a:spLocks/>
          </p:cNvSpPr>
          <p:nvPr/>
        </p:nvSpPr>
        <p:spPr>
          <a:xfrm>
            <a:off x="258792" y="4256832"/>
            <a:ext cx="541815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spTree>
    <p:extLst>
      <p:ext uri="{BB962C8B-B14F-4D97-AF65-F5344CB8AC3E}">
        <p14:creationId xmlns:p14="http://schemas.microsoft.com/office/powerpoint/2010/main" val="196614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背景与动机</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t>BACKGROUND AND MOTIVATION</a:t>
            </a:r>
            <a:endParaRPr lang="en-US" altLang="zh-CN" dirty="0">
              <a:cs typeface="+mn-ea"/>
            </a:endParaRP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8565"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BACKGROUND AND MOTIVATION</a:t>
            </a:r>
            <a:endParaRPr lang="en-US" altLang="zh-CN" dirty="0">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1723549" cy="461665"/>
          </a:xfrm>
          <a:prstGeom prst="rect">
            <a:avLst/>
          </a:prstGeom>
        </p:spPr>
        <p:txBody>
          <a:bodyPr wrap="none">
            <a:spAutoFit/>
          </a:bodyPr>
          <a:lstStyle/>
          <a:p>
            <a:r>
              <a:rPr lang="zh-CN" altLang="en-US" sz="2400" b="1" dirty="0">
                <a:solidFill>
                  <a:schemeClr val="accent1"/>
                </a:solidFill>
                <a:cs typeface="+mn-ea"/>
              </a:rPr>
              <a:t>调制与解调</a:t>
            </a:r>
            <a:endParaRPr lang="en-US" altLang="zh-CN" sz="2400" b="1" dirty="0">
              <a:solidFill>
                <a:schemeClr val="accent1"/>
              </a:solidFill>
              <a:cs typeface="+mn-ea"/>
            </a:endParaRPr>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51286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11" name="图片 10">
            <a:extLst>
              <a:ext uri="{FF2B5EF4-FFF2-40B4-BE49-F238E27FC236}">
                <a16:creationId xmlns:a16="http://schemas.microsoft.com/office/drawing/2014/main" id="{DC3E2C58-4050-4C58-B1DB-0579FB74963F}"/>
              </a:ext>
            </a:extLst>
          </p:cNvPr>
          <p:cNvPicPr>
            <a:picLocks noChangeAspect="1"/>
          </p:cNvPicPr>
          <p:nvPr/>
        </p:nvPicPr>
        <p:blipFill>
          <a:blip r:embed="rId3"/>
          <a:stretch>
            <a:fillRect/>
          </a:stretch>
        </p:blipFill>
        <p:spPr>
          <a:xfrm>
            <a:off x="568334" y="1245260"/>
            <a:ext cx="4504544" cy="2319171"/>
          </a:xfrm>
          <a:prstGeom prst="rect">
            <a:avLst/>
          </a:prstGeom>
        </p:spPr>
      </p:pic>
      <p:sp>
        <p:nvSpPr>
          <p:cNvPr id="14" name="矩形 13">
            <a:extLst>
              <a:ext uri="{FF2B5EF4-FFF2-40B4-BE49-F238E27FC236}">
                <a16:creationId xmlns:a16="http://schemas.microsoft.com/office/drawing/2014/main" id="{4892FAA6-1F6A-4C2B-81F5-9710E77FAAA6}"/>
              </a:ext>
            </a:extLst>
          </p:cNvPr>
          <p:cNvSpPr/>
          <p:nvPr/>
        </p:nvSpPr>
        <p:spPr>
          <a:xfrm>
            <a:off x="568334" y="3666542"/>
            <a:ext cx="6250429" cy="3139321"/>
          </a:xfrm>
          <a:prstGeom prst="rect">
            <a:avLst/>
          </a:prstGeom>
        </p:spPr>
        <p:txBody>
          <a:bodyPr wrap="none">
            <a:spAutoFit/>
          </a:bodyPr>
          <a:lstStyle/>
          <a:p>
            <a:r>
              <a:rPr lang="zh-CN" altLang="en-US" sz="2400" b="1" dirty="0">
                <a:solidFill>
                  <a:schemeClr val="accent1"/>
                </a:solidFill>
                <a:cs typeface="+mn-ea"/>
              </a:rPr>
              <a:t>并发传输碰撞</a:t>
            </a:r>
            <a:endParaRPr lang="en-US" altLang="zh-CN" sz="2400" b="1" dirty="0">
              <a:solidFill>
                <a:schemeClr val="accent1"/>
              </a:solidFill>
              <a:cs typeface="+mn-ea"/>
            </a:endParaRPr>
          </a:p>
          <a:p>
            <a:r>
              <a:rPr lang="en-US" altLang="zh-CN" dirty="0" err="1">
                <a:solidFill>
                  <a:prstClr val="black"/>
                </a:solidFill>
                <a:latin typeface="Arial"/>
                <a:ea typeface="Microsoft YaHei"/>
              </a:rPr>
              <a:t>LoRaWAN</a:t>
            </a:r>
            <a:r>
              <a:rPr lang="zh-CN" altLang="en-US" dirty="0">
                <a:solidFill>
                  <a:prstClr val="black"/>
                </a:solidFill>
                <a:latin typeface="Arial"/>
                <a:ea typeface="Microsoft YaHei"/>
              </a:rPr>
              <a:t>：</a:t>
            </a:r>
            <a:r>
              <a:rPr lang="en-US" altLang="zh-CN" dirty="0">
                <a:solidFill>
                  <a:prstClr val="black"/>
                </a:solidFill>
                <a:latin typeface="Arial"/>
                <a:ea typeface="Microsoft YaHei"/>
              </a:rPr>
              <a:t>SF</a:t>
            </a:r>
          </a:p>
          <a:p>
            <a:endParaRPr lang="en-US" altLang="zh-CN" sz="2400" b="1" dirty="0">
              <a:solidFill>
                <a:prstClr val="black"/>
              </a:solidFill>
              <a:latin typeface="Arial"/>
              <a:ea typeface="Microsoft YaHei"/>
              <a:cs typeface="+mn-ea"/>
            </a:endParaRPr>
          </a:p>
          <a:p>
            <a:endParaRPr lang="en-US" altLang="zh-CN" sz="2400" b="1" dirty="0">
              <a:solidFill>
                <a:prstClr val="black"/>
              </a:solidFill>
              <a:latin typeface="Arial"/>
              <a:ea typeface="Microsoft YaHei"/>
              <a:cs typeface="+mn-ea"/>
            </a:endParaRPr>
          </a:p>
          <a:p>
            <a:endParaRPr lang="en-US" altLang="zh-CN" sz="2400" b="1" dirty="0">
              <a:solidFill>
                <a:prstClr val="black"/>
              </a:solidFill>
              <a:latin typeface="Arial"/>
              <a:ea typeface="Microsoft YaHei"/>
              <a:cs typeface="+mn-ea"/>
            </a:endParaRPr>
          </a:p>
          <a:p>
            <a:endParaRPr lang="en-US" altLang="zh-CN" sz="2400" b="1" dirty="0">
              <a:solidFill>
                <a:prstClr val="black"/>
              </a:solidFill>
              <a:latin typeface="Arial"/>
              <a:ea typeface="Microsoft YaHei"/>
              <a:cs typeface="+mn-ea"/>
            </a:endParaRPr>
          </a:p>
          <a:p>
            <a:endParaRPr lang="en-US" altLang="zh-CN" sz="2400" b="1" dirty="0">
              <a:solidFill>
                <a:prstClr val="black"/>
              </a:solidFill>
              <a:latin typeface="Arial"/>
              <a:ea typeface="Microsoft YaHei"/>
              <a:cs typeface="+mn-ea"/>
            </a:endParaRPr>
          </a:p>
          <a:p>
            <a:r>
              <a:rPr lang="zh-CN" altLang="en-US" dirty="0">
                <a:solidFill>
                  <a:prstClr val="black"/>
                </a:solidFill>
                <a:latin typeface="Arial"/>
                <a:ea typeface="Microsoft YaHei"/>
              </a:rPr>
              <a:t>大规模传输产生的问题：相同</a:t>
            </a:r>
            <a:r>
              <a:rPr lang="en-US" altLang="zh-CN" dirty="0">
                <a:solidFill>
                  <a:prstClr val="black"/>
                </a:solidFill>
                <a:latin typeface="Arial"/>
                <a:ea typeface="Microsoft YaHei"/>
              </a:rPr>
              <a:t>SF</a:t>
            </a:r>
            <a:r>
              <a:rPr lang="zh-CN" altLang="en-US" dirty="0">
                <a:solidFill>
                  <a:prstClr val="black"/>
                </a:solidFill>
                <a:latin typeface="Arial"/>
                <a:ea typeface="Microsoft YaHei"/>
              </a:rPr>
              <a:t>、频移相似、信号边界相似</a:t>
            </a:r>
            <a:endParaRPr lang="en-US" altLang="zh-CN" dirty="0">
              <a:solidFill>
                <a:prstClr val="black"/>
              </a:solidFill>
              <a:latin typeface="Arial"/>
              <a:ea typeface="Microsoft YaHei"/>
            </a:endParaRPr>
          </a:p>
          <a:p>
            <a:r>
              <a:rPr lang="en-US" altLang="zh-CN" dirty="0" err="1">
                <a:solidFill>
                  <a:prstClr val="black"/>
                </a:solidFill>
                <a:latin typeface="Arial"/>
                <a:ea typeface="Microsoft YaHei"/>
              </a:rPr>
              <a:t>SCLoRa</a:t>
            </a:r>
            <a:r>
              <a:rPr lang="zh-CN" altLang="en-US" dirty="0">
                <a:solidFill>
                  <a:prstClr val="black"/>
                </a:solidFill>
                <a:latin typeface="Arial"/>
                <a:ea typeface="Microsoft YaHei"/>
              </a:rPr>
              <a:t>使用多特性遇到的难题：动态信道衰落与频谱泄漏</a:t>
            </a:r>
            <a:endParaRPr lang="en-US" altLang="zh-CN" dirty="0">
              <a:solidFill>
                <a:prstClr val="black"/>
              </a:solidFill>
              <a:latin typeface="Arial"/>
              <a:ea typeface="Microsoft YaHei"/>
            </a:endParaRPr>
          </a:p>
        </p:txBody>
      </p:sp>
      <p:pic>
        <p:nvPicPr>
          <p:cNvPr id="16" name="图片 15">
            <a:extLst>
              <a:ext uri="{FF2B5EF4-FFF2-40B4-BE49-F238E27FC236}">
                <a16:creationId xmlns:a16="http://schemas.microsoft.com/office/drawing/2014/main" id="{086A0A3B-B77A-4F9A-85C6-F2FC85FA323E}"/>
              </a:ext>
            </a:extLst>
          </p:cNvPr>
          <p:cNvPicPr>
            <a:picLocks noChangeAspect="1"/>
          </p:cNvPicPr>
          <p:nvPr/>
        </p:nvPicPr>
        <p:blipFill>
          <a:blip r:embed="rId4"/>
          <a:stretch>
            <a:fillRect/>
          </a:stretch>
        </p:blipFill>
        <p:spPr>
          <a:xfrm>
            <a:off x="673100" y="4381362"/>
            <a:ext cx="9672808" cy="1752227"/>
          </a:xfrm>
          <a:prstGeom prst="rect">
            <a:avLst/>
          </a:prstGeom>
        </p:spPr>
      </p:pic>
      <p:pic>
        <p:nvPicPr>
          <p:cNvPr id="17" name="图片 16">
            <a:extLst>
              <a:ext uri="{FF2B5EF4-FFF2-40B4-BE49-F238E27FC236}">
                <a16:creationId xmlns:a16="http://schemas.microsoft.com/office/drawing/2014/main" id="{074FD46C-09EA-41DA-BD8F-33FA8C0FBAFC}"/>
              </a:ext>
            </a:extLst>
          </p:cNvPr>
          <p:cNvPicPr>
            <a:picLocks noChangeAspect="1"/>
          </p:cNvPicPr>
          <p:nvPr/>
        </p:nvPicPr>
        <p:blipFill>
          <a:blip r:embed="rId5"/>
          <a:stretch>
            <a:fillRect/>
          </a:stretch>
        </p:blipFill>
        <p:spPr>
          <a:xfrm>
            <a:off x="5072877" y="1262413"/>
            <a:ext cx="5781389" cy="530127"/>
          </a:xfrm>
          <a:prstGeom prst="rect">
            <a:avLst/>
          </a:prstGeom>
        </p:spPr>
      </p:pic>
      <p:pic>
        <p:nvPicPr>
          <p:cNvPr id="24" name="图片 23">
            <a:extLst>
              <a:ext uri="{FF2B5EF4-FFF2-40B4-BE49-F238E27FC236}">
                <a16:creationId xmlns:a16="http://schemas.microsoft.com/office/drawing/2014/main" id="{8CE5CDCD-B64F-4EF3-ABCF-0748704AA772}"/>
              </a:ext>
            </a:extLst>
          </p:cNvPr>
          <p:cNvPicPr>
            <a:picLocks noChangeAspect="1"/>
          </p:cNvPicPr>
          <p:nvPr/>
        </p:nvPicPr>
        <p:blipFill>
          <a:blip r:embed="rId6"/>
          <a:stretch>
            <a:fillRect/>
          </a:stretch>
        </p:blipFill>
        <p:spPr>
          <a:xfrm>
            <a:off x="5072876" y="1737101"/>
            <a:ext cx="3702822" cy="383229"/>
          </a:xfrm>
          <a:prstGeom prst="rect">
            <a:avLst/>
          </a:prstGeom>
        </p:spPr>
      </p:pic>
      <p:pic>
        <p:nvPicPr>
          <p:cNvPr id="25" name="图片 24">
            <a:extLst>
              <a:ext uri="{FF2B5EF4-FFF2-40B4-BE49-F238E27FC236}">
                <a16:creationId xmlns:a16="http://schemas.microsoft.com/office/drawing/2014/main" id="{AC781445-224B-46CA-B74F-C7AF98B10CD6}"/>
              </a:ext>
            </a:extLst>
          </p:cNvPr>
          <p:cNvPicPr>
            <a:picLocks noChangeAspect="1"/>
          </p:cNvPicPr>
          <p:nvPr/>
        </p:nvPicPr>
        <p:blipFill>
          <a:blip r:embed="rId7"/>
          <a:stretch>
            <a:fillRect/>
          </a:stretch>
        </p:blipFill>
        <p:spPr>
          <a:xfrm>
            <a:off x="5072876" y="2070091"/>
            <a:ext cx="6612308" cy="1494338"/>
          </a:xfrm>
          <a:prstGeom prst="rect">
            <a:avLst/>
          </a:prstGeom>
        </p:spPr>
      </p:pic>
      <p:sp>
        <p:nvSpPr>
          <p:cNvPr id="18" name="文本框 17">
            <a:extLst>
              <a:ext uri="{FF2B5EF4-FFF2-40B4-BE49-F238E27FC236}">
                <a16:creationId xmlns:a16="http://schemas.microsoft.com/office/drawing/2014/main" id="{1883762C-0082-46D3-AF81-10C9A34B521D}"/>
              </a:ext>
            </a:extLst>
          </p:cNvPr>
          <p:cNvSpPr txBox="1"/>
          <p:nvPr/>
        </p:nvSpPr>
        <p:spPr>
          <a:xfrm>
            <a:off x="10231354" y="1661841"/>
            <a:ext cx="6097772" cy="400110"/>
          </a:xfrm>
          <a:prstGeom prst="rect">
            <a:avLst/>
          </a:prstGeom>
          <a:noFill/>
        </p:spPr>
        <p:txBody>
          <a:bodyPr wrap="square">
            <a:spAutoFit/>
          </a:bodyPr>
          <a:lstStyle/>
          <a:p>
            <a:r>
              <a:rPr lang="zh-CN" altLang="en-US" sz="2000" dirty="0">
                <a:solidFill>
                  <a:prstClr val="black"/>
                </a:solidFill>
                <a:latin typeface="Arial"/>
                <a:ea typeface="Microsoft YaHei"/>
              </a:rPr>
              <a:t>（</a:t>
            </a:r>
            <a:r>
              <a:rPr lang="en-US" altLang="zh-CN" sz="2000" dirty="0">
                <a:solidFill>
                  <a:prstClr val="black"/>
                </a:solidFill>
                <a:latin typeface="Arial"/>
                <a:ea typeface="Microsoft YaHei"/>
              </a:rPr>
              <a:t>2</a:t>
            </a:r>
            <a:r>
              <a:rPr lang="zh-CN" altLang="en-US" sz="2000" dirty="0">
                <a:solidFill>
                  <a:prstClr val="black"/>
                </a:solidFill>
                <a:latin typeface="Arial"/>
                <a:ea typeface="Microsoft YaHei"/>
              </a:rPr>
              <a:t>）</a:t>
            </a:r>
            <a:endParaRPr lang="zh-CN" altLang="en-US" sz="2000" dirty="0"/>
          </a:p>
        </p:txBody>
      </p:sp>
      <p:sp>
        <p:nvSpPr>
          <p:cNvPr id="3" name="文本框 2">
            <a:extLst>
              <a:ext uri="{FF2B5EF4-FFF2-40B4-BE49-F238E27FC236}">
                <a16:creationId xmlns:a16="http://schemas.microsoft.com/office/drawing/2014/main" id="{39E91E8A-179B-42DD-A5EA-029F49DA0504}"/>
              </a:ext>
            </a:extLst>
          </p:cNvPr>
          <p:cNvSpPr txBox="1"/>
          <p:nvPr/>
        </p:nvSpPr>
        <p:spPr>
          <a:xfrm>
            <a:off x="10231354" y="3028890"/>
            <a:ext cx="6097772" cy="400110"/>
          </a:xfrm>
          <a:prstGeom prst="rect">
            <a:avLst/>
          </a:prstGeom>
          <a:noFill/>
        </p:spPr>
        <p:txBody>
          <a:bodyPr wrap="square">
            <a:spAutoFit/>
          </a:bodyPr>
          <a:lstStyle/>
          <a:p>
            <a:r>
              <a:rPr lang="zh-CN" altLang="en-US" sz="2000" dirty="0">
                <a:solidFill>
                  <a:prstClr val="black"/>
                </a:solidFill>
                <a:latin typeface="Arial"/>
                <a:ea typeface="Microsoft YaHei"/>
              </a:rPr>
              <a:t>（</a:t>
            </a:r>
            <a:r>
              <a:rPr lang="en-US" altLang="zh-CN" sz="2000" dirty="0">
                <a:solidFill>
                  <a:prstClr val="black"/>
                </a:solidFill>
                <a:latin typeface="Arial"/>
                <a:ea typeface="Microsoft YaHei"/>
              </a:rPr>
              <a:t>3</a:t>
            </a:r>
            <a:r>
              <a:rPr lang="zh-CN" altLang="en-US" sz="2000" dirty="0">
                <a:solidFill>
                  <a:prstClr val="black"/>
                </a:solidFill>
                <a:latin typeface="Arial"/>
                <a:ea typeface="Microsoft YaHei"/>
              </a:rPr>
              <a:t>）</a:t>
            </a:r>
            <a:endParaRPr lang="zh-CN" altLang="en-US" sz="2000" dirty="0"/>
          </a:p>
        </p:txBody>
      </p:sp>
    </p:spTree>
    <p:extLst>
      <p:ext uri="{BB962C8B-B14F-4D97-AF65-F5344CB8AC3E}">
        <p14:creationId xmlns:p14="http://schemas.microsoft.com/office/powerpoint/2010/main" val="2388908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en-US" altLang="zh-CN" dirty="0">
                <a:cs typeface="+mn-ea"/>
              </a:rPr>
              <a:t>SCLORA</a:t>
            </a:r>
            <a:r>
              <a:rPr lang="zh-CN" altLang="en-US" dirty="0">
                <a:cs typeface="+mn-ea"/>
              </a:rPr>
              <a:t>设计</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pPr lvl="0" fontAlgn="base"/>
            <a:r>
              <a:rPr lang="en-US" altLang="zh-CN" b="1" dirty="0"/>
              <a:t>DESIGN OF SCLORA</a:t>
            </a:r>
            <a:endParaRPr lang="zh-CN" altLang="zh-CN" b="1" dirty="0"/>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5344" y="1337624"/>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DESIGN OF SCLORA</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8</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468571" y="948690"/>
            <a:ext cx="11784389" cy="5909310"/>
          </a:xfrm>
          <a:prstGeom prst="rect">
            <a:avLst/>
          </a:prstGeom>
        </p:spPr>
        <p:txBody>
          <a:bodyPr wrap="square">
            <a:spAutoFit/>
          </a:bodyPr>
          <a:lstStyle/>
          <a:p>
            <a:r>
              <a:rPr lang="zh-CN" altLang="en-US" sz="2400" b="1" dirty="0">
                <a:solidFill>
                  <a:schemeClr val="accent1"/>
                </a:solidFill>
                <a:cs typeface="+mn-ea"/>
              </a:rPr>
              <a:t>频谱系数</a:t>
            </a:r>
            <a:endParaRPr lang="en-US" altLang="zh-CN" sz="2400" b="1" dirty="0">
              <a:solidFill>
                <a:schemeClr val="accent1"/>
              </a:solidFill>
              <a:cs typeface="+mn-ea"/>
            </a:endParaRPr>
          </a:p>
          <a:p>
            <a:r>
              <a:rPr lang="zh-CN" altLang="en-US" dirty="0">
                <a:solidFill>
                  <a:prstClr val="black"/>
                </a:solidFill>
                <a:latin typeface="Arial"/>
                <a:ea typeface="Microsoft YaHei"/>
              </a:rPr>
              <a:t>全文参数表</a:t>
            </a:r>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r>
              <a:rPr lang="en-US" altLang="zh-CN" sz="2400" b="1" dirty="0">
                <a:solidFill>
                  <a:schemeClr val="accent1"/>
                </a:solidFill>
                <a:cs typeface="+mn-ea"/>
              </a:rPr>
              <a:t>      </a:t>
            </a:r>
          </a:p>
          <a:p>
            <a:r>
              <a:rPr lang="en-US" altLang="zh-CN" dirty="0" err="1">
                <a:solidFill>
                  <a:prstClr val="black"/>
                </a:solidFill>
                <a:latin typeface="Arial"/>
                <a:ea typeface="Microsoft YaHei"/>
              </a:rPr>
              <a:t>Dechirp+FFT</a:t>
            </a:r>
            <a:r>
              <a:rPr lang="zh-CN" altLang="en-US" dirty="0">
                <a:solidFill>
                  <a:prstClr val="black"/>
                </a:solidFill>
                <a:latin typeface="Arial"/>
                <a:ea typeface="Microsoft YaHei"/>
              </a:rPr>
              <a:t>                                                                                                   考虑频率偏移      </a:t>
            </a:r>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a:p>
            <a:endParaRPr lang="en-US" altLang="zh-CN" dirty="0">
              <a:solidFill>
                <a:prstClr val="black"/>
              </a:solidFill>
              <a:latin typeface="Arial"/>
              <a:ea typeface="Microsoft YaHei"/>
            </a:endParaRPr>
          </a:p>
        </p:txBody>
      </p:sp>
      <p:pic>
        <p:nvPicPr>
          <p:cNvPr id="3" name="图片 2">
            <a:extLst>
              <a:ext uri="{FF2B5EF4-FFF2-40B4-BE49-F238E27FC236}">
                <a16:creationId xmlns:a16="http://schemas.microsoft.com/office/drawing/2014/main" id="{D33265C6-9B22-4369-BBAA-396BA8643249}"/>
              </a:ext>
            </a:extLst>
          </p:cNvPr>
          <p:cNvPicPr>
            <a:picLocks noChangeAspect="1"/>
          </p:cNvPicPr>
          <p:nvPr/>
        </p:nvPicPr>
        <p:blipFill>
          <a:blip r:embed="rId3"/>
          <a:stretch>
            <a:fillRect/>
          </a:stretch>
        </p:blipFill>
        <p:spPr>
          <a:xfrm>
            <a:off x="529531" y="1754284"/>
            <a:ext cx="4730914" cy="2056686"/>
          </a:xfrm>
          <a:prstGeom prst="rect">
            <a:avLst/>
          </a:prstGeom>
        </p:spPr>
      </p:pic>
      <p:pic>
        <p:nvPicPr>
          <p:cNvPr id="6" name="图片 5">
            <a:extLst>
              <a:ext uri="{FF2B5EF4-FFF2-40B4-BE49-F238E27FC236}">
                <a16:creationId xmlns:a16="http://schemas.microsoft.com/office/drawing/2014/main" id="{1C888FFC-A583-4C85-8AA5-876282962A34}"/>
              </a:ext>
            </a:extLst>
          </p:cNvPr>
          <p:cNvPicPr>
            <a:picLocks noChangeAspect="1"/>
          </p:cNvPicPr>
          <p:nvPr/>
        </p:nvPicPr>
        <p:blipFill>
          <a:blip r:embed="rId4"/>
          <a:stretch>
            <a:fillRect/>
          </a:stretch>
        </p:blipFill>
        <p:spPr>
          <a:xfrm>
            <a:off x="529531" y="4616564"/>
            <a:ext cx="4282811" cy="1539373"/>
          </a:xfrm>
          <a:prstGeom prst="rect">
            <a:avLst/>
          </a:prstGeom>
        </p:spPr>
      </p:pic>
      <p:pic>
        <p:nvPicPr>
          <p:cNvPr id="9" name="图片 8">
            <a:extLst>
              <a:ext uri="{FF2B5EF4-FFF2-40B4-BE49-F238E27FC236}">
                <a16:creationId xmlns:a16="http://schemas.microsoft.com/office/drawing/2014/main" id="{1DC993C8-CCBD-4094-A787-F4ADBBF0ED05}"/>
              </a:ext>
            </a:extLst>
          </p:cNvPr>
          <p:cNvPicPr>
            <a:picLocks noChangeAspect="1"/>
          </p:cNvPicPr>
          <p:nvPr/>
        </p:nvPicPr>
        <p:blipFill>
          <a:blip r:embed="rId5"/>
          <a:stretch>
            <a:fillRect/>
          </a:stretch>
        </p:blipFill>
        <p:spPr>
          <a:xfrm>
            <a:off x="5819415" y="4045804"/>
            <a:ext cx="2189962" cy="2148192"/>
          </a:xfrm>
          <a:prstGeom prst="rect">
            <a:avLst/>
          </a:prstGeom>
        </p:spPr>
      </p:pic>
      <p:pic>
        <p:nvPicPr>
          <p:cNvPr id="10" name="图片 9">
            <a:extLst>
              <a:ext uri="{FF2B5EF4-FFF2-40B4-BE49-F238E27FC236}">
                <a16:creationId xmlns:a16="http://schemas.microsoft.com/office/drawing/2014/main" id="{35F89914-33EF-4A71-AA7F-3B40E0B907C0}"/>
              </a:ext>
            </a:extLst>
          </p:cNvPr>
          <p:cNvPicPr>
            <a:picLocks noChangeAspect="1"/>
          </p:cNvPicPr>
          <p:nvPr/>
        </p:nvPicPr>
        <p:blipFill>
          <a:blip r:embed="rId6"/>
          <a:stretch>
            <a:fillRect/>
          </a:stretch>
        </p:blipFill>
        <p:spPr>
          <a:xfrm>
            <a:off x="8009377" y="4686231"/>
            <a:ext cx="4182623" cy="867337"/>
          </a:xfrm>
          <a:prstGeom prst="rect">
            <a:avLst/>
          </a:prstGeom>
        </p:spPr>
      </p:pic>
    </p:spTree>
    <p:extLst>
      <p:ext uri="{BB962C8B-B14F-4D97-AF65-F5344CB8AC3E}">
        <p14:creationId xmlns:p14="http://schemas.microsoft.com/office/powerpoint/2010/main" val="337994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DESIGN OF SCLORA</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9</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8865" y="1041515"/>
            <a:ext cx="11235268" cy="3416320"/>
          </a:xfrm>
          <a:prstGeom prst="rect">
            <a:avLst/>
          </a:prstGeom>
        </p:spPr>
        <p:txBody>
          <a:bodyPr wrap="square">
            <a:spAutoFit/>
          </a:bodyPr>
          <a:lstStyle/>
          <a:p>
            <a:r>
              <a:rPr lang="zh-CN" altLang="en-US" dirty="0">
                <a:solidFill>
                  <a:prstClr val="black"/>
                </a:solidFill>
                <a:latin typeface="Arial"/>
                <a:ea typeface="Microsoft YaHei"/>
              </a:rPr>
              <a:t>信道衰落                                                               相似符号边界</a:t>
            </a:r>
            <a:endParaRPr lang="en-US" altLang="zh-CN" dirty="0">
              <a:solidFill>
                <a:prstClr val="black"/>
              </a:solidFill>
              <a:latin typeface="Arial"/>
              <a:ea typeface="Microsoft YaHei"/>
            </a:endParaRPr>
          </a:p>
          <a:p>
            <a:endParaRPr lang="en-US" altLang="zh-CN" b="1" dirty="0">
              <a:solidFill>
                <a:prstClr val="black"/>
              </a:solidFill>
              <a:latin typeface="Arial"/>
              <a:ea typeface="Microsoft YaHei"/>
              <a:cs typeface="+mn-ea"/>
            </a:endParaRPr>
          </a:p>
          <a:p>
            <a:endParaRPr lang="en-US" altLang="zh-CN" b="1" dirty="0">
              <a:solidFill>
                <a:prstClr val="black"/>
              </a:solidFill>
              <a:latin typeface="Arial"/>
              <a:ea typeface="Microsoft YaHei"/>
              <a:cs typeface="+mn-ea"/>
            </a:endParaRPr>
          </a:p>
          <a:p>
            <a:endParaRPr lang="en-US" altLang="zh-CN" b="1" dirty="0">
              <a:solidFill>
                <a:prstClr val="black"/>
              </a:solidFill>
              <a:latin typeface="Arial"/>
              <a:ea typeface="Microsoft YaHei"/>
              <a:cs typeface="+mn-ea"/>
            </a:endParaRPr>
          </a:p>
          <a:p>
            <a:endParaRPr lang="en-US" altLang="zh-CN" b="1" dirty="0">
              <a:solidFill>
                <a:prstClr val="black"/>
              </a:solidFill>
              <a:latin typeface="Arial"/>
              <a:ea typeface="Microsoft YaHei"/>
              <a:cs typeface="+mn-ea"/>
            </a:endParaRPr>
          </a:p>
          <a:p>
            <a:endParaRPr lang="en-US" altLang="zh-CN" b="1" dirty="0">
              <a:solidFill>
                <a:prstClr val="black"/>
              </a:solidFill>
              <a:latin typeface="Arial"/>
              <a:ea typeface="Microsoft YaHei"/>
              <a:cs typeface="+mn-ea"/>
            </a:endParaRPr>
          </a:p>
          <a:p>
            <a:endParaRPr lang="en-US" altLang="zh-CN" b="1" dirty="0">
              <a:solidFill>
                <a:prstClr val="black"/>
              </a:solidFill>
              <a:latin typeface="Arial"/>
              <a:ea typeface="Microsoft YaHei"/>
              <a:cs typeface="+mn-ea"/>
            </a:endParaRPr>
          </a:p>
          <a:p>
            <a:endParaRPr lang="en-US" altLang="zh-CN" b="1" dirty="0">
              <a:solidFill>
                <a:prstClr val="black"/>
              </a:solidFill>
              <a:latin typeface="Arial"/>
              <a:ea typeface="Microsoft YaHei"/>
              <a:cs typeface="+mn-ea"/>
            </a:endParaRPr>
          </a:p>
          <a:p>
            <a:endParaRPr lang="en-US" altLang="zh-CN" b="1" dirty="0">
              <a:solidFill>
                <a:prstClr val="black"/>
              </a:solidFill>
              <a:latin typeface="Arial"/>
              <a:ea typeface="Microsoft YaHei"/>
              <a:cs typeface="+mn-ea"/>
            </a:endParaRPr>
          </a:p>
          <a:p>
            <a:endParaRPr lang="en-US" altLang="zh-CN" b="1" dirty="0">
              <a:solidFill>
                <a:prstClr val="black"/>
              </a:solidFill>
              <a:latin typeface="Arial"/>
              <a:ea typeface="Microsoft YaHei"/>
              <a:cs typeface="+mn-ea"/>
            </a:endParaRPr>
          </a:p>
          <a:p>
            <a:endParaRPr lang="en-US" altLang="zh-CN" b="1" dirty="0">
              <a:solidFill>
                <a:prstClr val="black"/>
              </a:solidFill>
              <a:latin typeface="Arial"/>
              <a:ea typeface="Microsoft YaHei"/>
              <a:cs typeface="+mn-ea"/>
            </a:endParaRPr>
          </a:p>
          <a:p>
            <a:r>
              <a:rPr lang="zh-CN" altLang="en-US" dirty="0">
                <a:solidFill>
                  <a:prstClr val="black"/>
                </a:solidFill>
                <a:latin typeface="Arial"/>
                <a:ea typeface="Microsoft YaHei"/>
              </a:rPr>
              <a:t>频谱系数相似</a:t>
            </a:r>
            <a:endParaRPr lang="en-US" altLang="zh-CN" b="1" dirty="0">
              <a:solidFill>
                <a:schemeClr val="accent1"/>
              </a:solidFill>
              <a:cs typeface="+mn-ea"/>
            </a:endParaRPr>
          </a:p>
        </p:txBody>
      </p:sp>
      <p:pic>
        <p:nvPicPr>
          <p:cNvPr id="6" name="图片 5">
            <a:extLst>
              <a:ext uri="{FF2B5EF4-FFF2-40B4-BE49-F238E27FC236}">
                <a16:creationId xmlns:a16="http://schemas.microsoft.com/office/drawing/2014/main" id="{D63AFA3E-9B7E-4D87-8D63-F1CA4EF399C0}"/>
              </a:ext>
            </a:extLst>
          </p:cNvPr>
          <p:cNvPicPr>
            <a:picLocks noChangeAspect="1"/>
          </p:cNvPicPr>
          <p:nvPr/>
        </p:nvPicPr>
        <p:blipFill>
          <a:blip r:embed="rId3"/>
          <a:stretch>
            <a:fillRect/>
          </a:stretch>
        </p:blipFill>
        <p:spPr>
          <a:xfrm>
            <a:off x="668865" y="1407525"/>
            <a:ext cx="2865368" cy="2415749"/>
          </a:xfrm>
          <a:prstGeom prst="rect">
            <a:avLst/>
          </a:prstGeom>
        </p:spPr>
      </p:pic>
      <p:pic>
        <p:nvPicPr>
          <p:cNvPr id="9" name="图片 8">
            <a:extLst>
              <a:ext uri="{FF2B5EF4-FFF2-40B4-BE49-F238E27FC236}">
                <a16:creationId xmlns:a16="http://schemas.microsoft.com/office/drawing/2014/main" id="{34532694-F00B-41AB-8F52-3D9F94B3D994}"/>
              </a:ext>
            </a:extLst>
          </p:cNvPr>
          <p:cNvPicPr>
            <a:picLocks noChangeAspect="1"/>
          </p:cNvPicPr>
          <p:nvPr/>
        </p:nvPicPr>
        <p:blipFill>
          <a:blip r:embed="rId4"/>
          <a:stretch>
            <a:fillRect/>
          </a:stretch>
        </p:blipFill>
        <p:spPr>
          <a:xfrm>
            <a:off x="5679969" y="1407525"/>
            <a:ext cx="4456993" cy="2758075"/>
          </a:xfrm>
          <a:prstGeom prst="rect">
            <a:avLst/>
          </a:prstGeom>
        </p:spPr>
      </p:pic>
      <p:pic>
        <p:nvPicPr>
          <p:cNvPr id="2" name="图片 1">
            <a:extLst>
              <a:ext uri="{FF2B5EF4-FFF2-40B4-BE49-F238E27FC236}">
                <a16:creationId xmlns:a16="http://schemas.microsoft.com/office/drawing/2014/main" id="{A218CBF5-C4D8-4734-ADD7-A8E0663E1F1D}"/>
              </a:ext>
            </a:extLst>
          </p:cNvPr>
          <p:cNvPicPr>
            <a:picLocks noChangeAspect="1"/>
          </p:cNvPicPr>
          <p:nvPr/>
        </p:nvPicPr>
        <p:blipFill rotWithShape="1">
          <a:blip r:embed="rId5"/>
          <a:srcRect r="53036"/>
          <a:stretch/>
        </p:blipFill>
        <p:spPr>
          <a:xfrm>
            <a:off x="668865" y="4457835"/>
            <a:ext cx="2191293" cy="2364204"/>
          </a:xfrm>
          <a:prstGeom prst="rect">
            <a:avLst/>
          </a:prstGeom>
        </p:spPr>
      </p:pic>
      <p:pic>
        <p:nvPicPr>
          <p:cNvPr id="10" name="图片 9">
            <a:extLst>
              <a:ext uri="{FF2B5EF4-FFF2-40B4-BE49-F238E27FC236}">
                <a16:creationId xmlns:a16="http://schemas.microsoft.com/office/drawing/2014/main" id="{FD62FF3A-5994-494D-B19B-ABA73CAEB0E4}"/>
              </a:ext>
            </a:extLst>
          </p:cNvPr>
          <p:cNvPicPr>
            <a:picLocks noChangeAspect="1"/>
          </p:cNvPicPr>
          <p:nvPr/>
        </p:nvPicPr>
        <p:blipFill>
          <a:blip r:embed="rId6"/>
          <a:stretch>
            <a:fillRect/>
          </a:stretch>
        </p:blipFill>
        <p:spPr>
          <a:xfrm>
            <a:off x="3147237" y="4457835"/>
            <a:ext cx="3551228" cy="2187130"/>
          </a:xfrm>
          <a:prstGeom prst="rect">
            <a:avLst/>
          </a:prstGeom>
        </p:spPr>
      </p:pic>
    </p:spTree>
    <p:extLst>
      <p:ext uri="{BB962C8B-B14F-4D97-AF65-F5344CB8AC3E}">
        <p14:creationId xmlns:p14="http://schemas.microsoft.com/office/powerpoint/2010/main" val="17796015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6604</TotalTime>
  <Words>2055</Words>
  <Application>Microsoft Office PowerPoint</Application>
  <PresentationFormat>宽屏</PresentationFormat>
  <Paragraphs>323</Paragraphs>
  <Slides>21</Slides>
  <Notes>19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21</vt:i4>
      </vt:variant>
    </vt:vector>
  </HeadingPairs>
  <TitlesOfParts>
    <vt:vector size="33" baseType="lpstr">
      <vt:lpstr>等线</vt:lpstr>
      <vt:lpstr>微软雅黑</vt:lpstr>
      <vt:lpstr>微软雅黑</vt:lpstr>
      <vt:lpstr>Arial</vt:lpstr>
      <vt:lpstr>Calibri</vt:lpstr>
      <vt:lpstr>Century Gothic</vt:lpstr>
      <vt:lpstr>Segoe UI</vt:lpstr>
      <vt:lpstr>Segoe UI Light</vt:lpstr>
      <vt:lpstr>Times New Roman</vt:lpstr>
      <vt:lpstr>Wingdings</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Hao</cp:lastModifiedBy>
  <cp:revision>1551</cp:revision>
  <dcterms:created xsi:type="dcterms:W3CDTF">2019-03-11T14:11:26Z</dcterms:created>
  <dcterms:modified xsi:type="dcterms:W3CDTF">2020-11-14T09:07:37Z</dcterms:modified>
</cp:coreProperties>
</file>